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57" r:id="rId3"/>
    <p:sldId id="284" r:id="rId4"/>
    <p:sldId id="300" r:id="rId5"/>
    <p:sldId id="364" r:id="rId6"/>
    <p:sldId id="343" r:id="rId7"/>
    <p:sldId id="370" r:id="rId8"/>
    <p:sldId id="290" r:id="rId9"/>
    <p:sldId id="291" r:id="rId10"/>
    <p:sldId id="292" r:id="rId11"/>
    <p:sldId id="293" r:id="rId12"/>
    <p:sldId id="359" r:id="rId13"/>
    <p:sldId id="294" r:id="rId14"/>
    <p:sldId id="360" r:id="rId15"/>
    <p:sldId id="296" r:id="rId16"/>
    <p:sldId id="352" r:id="rId17"/>
    <p:sldId id="353" r:id="rId18"/>
    <p:sldId id="305" r:id="rId19"/>
    <p:sldId id="306" r:id="rId20"/>
    <p:sldId id="307" r:id="rId21"/>
    <p:sldId id="308" r:id="rId22"/>
    <p:sldId id="354" r:id="rId23"/>
    <p:sldId id="339" r:id="rId24"/>
    <p:sldId id="340" r:id="rId25"/>
    <p:sldId id="341" r:id="rId26"/>
    <p:sldId id="342" r:id="rId27"/>
    <p:sldId id="313" r:id="rId28"/>
    <p:sldId id="311" r:id="rId29"/>
    <p:sldId id="365" r:id="rId30"/>
    <p:sldId id="366" r:id="rId31"/>
    <p:sldId id="329" r:id="rId32"/>
    <p:sldId id="336" r:id="rId33"/>
    <p:sldId id="346" r:id="rId34"/>
    <p:sldId id="369" r:id="rId35"/>
    <p:sldId id="348" r:id="rId36"/>
    <p:sldId id="358" r:id="rId37"/>
    <p:sldId id="367" r:id="rId38"/>
    <p:sldId id="334" r:id="rId39"/>
    <p:sldId id="314" r:id="rId40"/>
    <p:sldId id="315" r:id="rId41"/>
    <p:sldId id="363" r:id="rId42"/>
    <p:sldId id="361" r:id="rId43"/>
    <p:sldId id="362" r:id="rId44"/>
    <p:sldId id="316" r:id="rId45"/>
    <p:sldId id="317" r:id="rId46"/>
    <p:sldId id="322" r:id="rId47"/>
    <p:sldId id="321" r:id="rId48"/>
    <p:sldId id="323" r:id="rId49"/>
    <p:sldId id="299" r:id="rId50"/>
    <p:sldId id="319" r:id="rId51"/>
    <p:sldId id="324" r:id="rId52"/>
    <p:sldId id="350" r:id="rId53"/>
    <p:sldId id="331" r:id="rId54"/>
    <p:sldId id="345" r:id="rId55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008000"/>
    <a:srgbClr val="FF0066"/>
    <a:srgbClr val="CC0000"/>
    <a:srgbClr val="99CC00"/>
    <a:srgbClr val="FF9999"/>
    <a:srgbClr val="66CC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E5B427-3B78-0A6C-64ED-6165921764DC}" v="348" dt="2020-10-19T22:00:44.640"/>
    <p1510:client id="{49E34386-D120-3803-0F74-D99474B270D8}" v="386" dt="2022-10-24T16:27:47.432"/>
    <p1510:client id="{882D1202-68D9-8053-C18C-113AC9D09EE2}" v="105" dt="2022-05-11T16:34:59.846"/>
    <p1510:client id="{9510CF88-94CC-31CD-B45B-88FF2E7C93A7}" v="32" dt="2020-10-14T20:53:05.198"/>
    <p1510:client id="{D7173B8D-2CFE-F77E-A10F-B792479DE65A}" v="493" dt="2020-10-21T22:27:05.055"/>
    <p1510:client id="{D7F8B3A8-D425-4C76-077D-AA0B369F8E23}" v="5" dt="2020-04-15T16:13:57.045"/>
    <p1510:client id="{E781BEAA-01F4-6F3F-DD47-119E9C817FE4}" v="38" dt="2020-04-08T16:11:28.175"/>
    <p1510:client id="{ECB1D851-8043-96BB-BD47-8CC1004FA4C3}" v="23" dt="2020-04-06T15:45:48.6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08" y="-702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emagarm\Documents\Dropbox\mydocs\itam\clases\pc2\ANesca&#241;o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525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s-MX"/>
              <a:t>Escaños Assemblée Nationale</a:t>
            </a:r>
          </a:p>
        </c:rich>
      </c:tx>
      <c:layout>
        <c:manualLayout>
          <c:xMode val="edge"/>
          <c:yMode val="edge"/>
          <c:x val="0.24558303886925795"/>
          <c:y val="3.7542662116040959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1130742049469965"/>
          <c:y val="0.25597269624573377"/>
          <c:w val="0.57773851590106007"/>
          <c:h val="0.58020477815699656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Comunistas</c:v>
                </c:pt>
              </c:strCache>
            </c:strRef>
          </c:tx>
          <c:spPr>
            <a:ln w="127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Hoja1!$B$2:$B$15</c:f>
              <c:numCache>
                <c:formatCode>0%</c:formatCode>
                <c:ptCount val="14"/>
                <c:pt idx="0">
                  <c:v>0.20099999999999998</c:v>
                </c:pt>
                <c:pt idx="1">
                  <c:v>0.23899999999999996</c:v>
                </c:pt>
                <c:pt idx="2">
                  <c:v>0.247</c:v>
                </c:pt>
                <c:pt idx="3">
                  <c:v>0.24</c:v>
                </c:pt>
                <c:pt idx="4">
                  <c:v>0.246</c:v>
                </c:pt>
                <c:pt idx="5">
                  <c:v>0.23900000000000002</c:v>
                </c:pt>
                <c:pt idx="6">
                  <c:v>0.17300000000000001</c:v>
                </c:pt>
                <c:pt idx="7">
                  <c:v>0.11199999999999999</c:v>
                </c:pt>
                <c:pt idx="8">
                  <c:v>0.11599999999999999</c:v>
                </c:pt>
                <c:pt idx="9">
                  <c:v>0.108</c:v>
                </c:pt>
                <c:pt idx="10">
                  <c:v>0.125</c:v>
                </c:pt>
                <c:pt idx="11">
                  <c:v>8.8400000000000006E-2</c:v>
                </c:pt>
                <c:pt idx="12">
                  <c:v>2.5996533795493933E-2</c:v>
                </c:pt>
                <c:pt idx="13">
                  <c:v>2.6362038664323375E-2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EA8-4E75-8473-1D77AC29CA7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Verdes</c:v>
                </c:pt>
              </c:strCache>
            </c:strRef>
          </c:tx>
          <c:spPr>
            <a:ln w="12700">
              <a:solidFill>
                <a:srgbClr val="008000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Hoja1!$C$2:$C$15</c:f>
              <c:numCache>
                <c:formatCode>General</c:formatCode>
                <c:ptCount val="14"/>
                <c:pt idx="5" formatCode="0%">
                  <c:v>0.02</c:v>
                </c:pt>
                <c:pt idx="6" formatCode="0%">
                  <c:v>1.1000000000000001E-2</c:v>
                </c:pt>
                <c:pt idx="7" formatCode="0%">
                  <c:v>1.2E-2</c:v>
                </c:pt>
                <c:pt idx="8" formatCode="0%">
                  <c:v>4.0000000000000001E-3</c:v>
                </c:pt>
                <c:pt idx="9" formatCode="0%">
                  <c:v>0.11</c:v>
                </c:pt>
                <c:pt idx="10" formatCode="0%">
                  <c:v>6.9000000000000006E-2</c:v>
                </c:pt>
                <c:pt idx="11" formatCode="0%">
                  <c:v>4.4400000000000002E-2</c:v>
                </c:pt>
                <c:pt idx="12" formatCode="0%">
                  <c:v>6.9324090121317154E-3</c:v>
                </c:pt>
                <c:pt idx="13" formatCode="0%">
                  <c:v>3.163444639718805E-2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EA8-4E75-8473-1D77AC29CA7F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Socialistas</c:v>
                </c:pt>
              </c:strCache>
            </c:strRef>
          </c:tx>
          <c:spPr>
            <a:ln w="12700">
              <a:solidFill>
                <a:srgbClr val="FF00FF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Hoja1!$D$2:$D$15</c:f>
              <c:numCache>
                <c:formatCode>0%</c:formatCode>
                <c:ptCount val="14"/>
                <c:pt idx="0">
                  <c:v>0.21299999999999999</c:v>
                </c:pt>
                <c:pt idx="1">
                  <c:v>0.17399999999999999</c:v>
                </c:pt>
                <c:pt idx="2">
                  <c:v>0.18899999999999997</c:v>
                </c:pt>
                <c:pt idx="3">
                  <c:v>0.16899999999999998</c:v>
                </c:pt>
                <c:pt idx="4">
                  <c:v>0.214</c:v>
                </c:pt>
                <c:pt idx="5">
                  <c:v>0.26300000000000001</c:v>
                </c:pt>
                <c:pt idx="6">
                  <c:v>0.38299999999999995</c:v>
                </c:pt>
                <c:pt idx="7">
                  <c:v>0.32799999999999996</c:v>
                </c:pt>
                <c:pt idx="8">
                  <c:v>0.376</c:v>
                </c:pt>
                <c:pt idx="9">
                  <c:v>0.20199999999999999</c:v>
                </c:pt>
                <c:pt idx="10">
                  <c:v>0.27899999999999997</c:v>
                </c:pt>
                <c:pt idx="11">
                  <c:v>0.26669999999999999</c:v>
                </c:pt>
                <c:pt idx="12">
                  <c:v>0.36048526863084923</c:v>
                </c:pt>
                <c:pt idx="13">
                  <c:v>0.54481546572934969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EA8-4E75-8473-1D77AC29CA7F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Der.+Gaullistas</c:v>
                </c:pt>
              </c:strCache>
            </c:strRef>
          </c:tx>
          <c:spPr>
            <a:ln w="12700">
              <a:solidFill>
                <a:srgbClr val="003366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Hoja1!$E$2:$E$15</c:f>
              <c:numCache>
                <c:formatCode>0%</c:formatCode>
                <c:ptCount val="14"/>
                <c:pt idx="0">
                  <c:v>0.55600000000000005</c:v>
                </c:pt>
                <c:pt idx="1">
                  <c:v>0.57900000000000007</c:v>
                </c:pt>
                <c:pt idx="2">
                  <c:v>0.55899999999999994</c:v>
                </c:pt>
                <c:pt idx="3">
                  <c:v>0.58499999999999996</c:v>
                </c:pt>
                <c:pt idx="4">
                  <c:v>0.52600000000000002</c:v>
                </c:pt>
                <c:pt idx="5">
                  <c:v>0.46699999999999997</c:v>
                </c:pt>
                <c:pt idx="6">
                  <c:v>0.42899999999999999</c:v>
                </c:pt>
                <c:pt idx="7">
                  <c:v>0.44600000000000001</c:v>
                </c:pt>
                <c:pt idx="8">
                  <c:v>0.40500000000000003</c:v>
                </c:pt>
                <c:pt idx="9">
                  <c:v>0.441</c:v>
                </c:pt>
                <c:pt idx="10">
                  <c:v>0.36200000000000004</c:v>
                </c:pt>
                <c:pt idx="11">
                  <c:v>0.43869999999999998</c:v>
                </c:pt>
                <c:pt idx="12">
                  <c:v>0.59792027729636044</c:v>
                </c:pt>
                <c:pt idx="13">
                  <c:v>0.39543057996485059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EA8-4E75-8473-1D77AC29CA7F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Der. populista</c:v>
                </c:pt>
              </c:strCache>
            </c:strRef>
          </c:tx>
          <c:spPr>
            <a:ln w="12700">
              <a:solidFill>
                <a:srgbClr val="800000"/>
              </a:solidFill>
              <a:prstDash val="solid"/>
            </a:ln>
          </c:spPr>
          <c:marker>
            <c:symbol val="none"/>
          </c:marker>
          <c:cat>
            <c:numRef>
              <c:f>Hoja1!$A$2:$A$15</c:f>
              <c:numCache>
                <c:formatCode>General</c:formatCode>
                <c:ptCount val="14"/>
                <c:pt idx="0">
                  <c:v>1958</c:v>
                </c:pt>
                <c:pt idx="1">
                  <c:v>1962</c:v>
                </c:pt>
                <c:pt idx="2">
                  <c:v>1967</c:v>
                </c:pt>
                <c:pt idx="3">
                  <c:v>1968</c:v>
                </c:pt>
                <c:pt idx="4">
                  <c:v>1973</c:v>
                </c:pt>
                <c:pt idx="5">
                  <c:v>1978</c:v>
                </c:pt>
                <c:pt idx="6">
                  <c:v>1981</c:v>
                </c:pt>
                <c:pt idx="7">
                  <c:v>1986</c:v>
                </c:pt>
                <c:pt idx="8">
                  <c:v>1988</c:v>
                </c:pt>
                <c:pt idx="9">
                  <c:v>1993</c:v>
                </c:pt>
                <c:pt idx="10">
                  <c:v>1997</c:v>
                </c:pt>
                <c:pt idx="11">
                  <c:v>2002</c:v>
                </c:pt>
                <c:pt idx="12">
                  <c:v>2007</c:v>
                </c:pt>
                <c:pt idx="13">
                  <c:v>2012</c:v>
                </c:pt>
              </c:numCache>
            </c:numRef>
          </c:cat>
          <c:val>
            <c:numRef>
              <c:f>Hoja1!$F$2:$F$15</c:f>
              <c:numCache>
                <c:formatCode>0%</c:formatCode>
                <c:ptCount val="14"/>
                <c:pt idx="0">
                  <c:v>2.6000000000000002E-2</c:v>
                </c:pt>
                <c:pt idx="1">
                  <c:v>8.0000000000000002E-3</c:v>
                </c:pt>
                <c:pt idx="2">
                  <c:v>6.0000000000000001E-3</c:v>
                </c:pt>
                <c:pt idx="3">
                  <c:v>1E-3</c:v>
                </c:pt>
                <c:pt idx="4">
                  <c:v>5.0000000000000001E-3</c:v>
                </c:pt>
                <c:pt idx="5">
                  <c:v>8.0000000000000002E-3</c:v>
                </c:pt>
                <c:pt idx="6">
                  <c:v>3.0000000000000001E-3</c:v>
                </c:pt>
                <c:pt idx="7">
                  <c:v>9.9000000000000005E-2</c:v>
                </c:pt>
                <c:pt idx="8">
                  <c:v>9.9000000000000005E-2</c:v>
                </c:pt>
                <c:pt idx="9">
                  <c:v>0.129</c:v>
                </c:pt>
                <c:pt idx="10">
                  <c:v>0.153</c:v>
                </c:pt>
                <c:pt idx="11">
                  <c:v>0.1384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EA8-4E75-8473-1D77AC29CA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739072"/>
        <c:axId val="26740608"/>
      </c:lineChart>
      <c:catAx>
        <c:axId val="267390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-540000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26740608"/>
        <c:crossesAt val="0"/>
        <c:auto val="1"/>
        <c:lblAlgn val="ctr"/>
        <c:lblOffset val="100"/>
        <c:tickLblSkip val="1"/>
        <c:tickMarkSkip val="1"/>
        <c:noMultiLvlLbl val="0"/>
      </c:catAx>
      <c:valAx>
        <c:axId val="26740608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0%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26739072"/>
        <c:crossesAt val="1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72614840989399299"/>
          <c:y val="0.34129692832764508"/>
          <c:w val="0.25971731448763252"/>
          <c:h val="0.41296928327645049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10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s-ES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s-E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179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9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B1FFC435-DDD2-459F-8156-8BCF9948656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63680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930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099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75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613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56434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153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5789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3204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664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15927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01087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es-MX" altLang="es-MX"/>
          </a:p>
        </p:txBody>
      </p:sp>
      <p:sp>
        <p:nvSpPr>
          <p:cNvPr id="1027" name="Text Box 8"/>
          <p:cNvSpPr txBox="1">
            <a:spLocks noChangeArrowheads="1"/>
          </p:cNvSpPr>
          <p:nvPr userDrawn="1"/>
        </p:nvSpPr>
        <p:spPr bwMode="auto">
          <a:xfrm>
            <a:off x="3657600" y="6553200"/>
            <a:ext cx="1905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MX" altLang="es-MX" sz="1600">
                <a:solidFill>
                  <a:schemeClr val="folHlink"/>
                </a:solidFill>
                <a:latin typeface="Garamond" pitchFamily="18" charset="0"/>
              </a:rPr>
              <a:t>pc2 itam 13-3-14</a:t>
            </a:r>
            <a:endParaRPr lang="es-ES" altLang="es-MX" sz="160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6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6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slide" Target="slide5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French_borders_from_985_to_1947.gif#/media/File:French_borders_from_985_to_1947.gif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1671638" y="438150"/>
            <a:ext cx="58674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4800">
                <a:latin typeface="Calibri" pitchFamily="34" charset="0"/>
              </a:rPr>
              <a:t>Clase 7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4800">
                <a:latin typeface="Calibri" pitchFamily="34" charset="0"/>
              </a:rPr>
              <a:t>Sistemas semi-presidenciales</a:t>
            </a:r>
          </a:p>
          <a:p>
            <a:pPr eaLnBrk="1" hangingPunct="1">
              <a:spcBef>
                <a:spcPct val="50000"/>
              </a:spcBef>
            </a:pPr>
            <a:r>
              <a:rPr lang="es-MX" altLang="es-MX" sz="4800">
                <a:latin typeface="Calibri" pitchFamily="34" charset="0"/>
              </a:rPr>
              <a:t>Francia</a:t>
            </a:r>
            <a:endParaRPr lang="es-ES" altLang="es-MX" sz="4800">
              <a:latin typeface="Calibri" pitchFamily="34" charset="0"/>
            </a:endParaRPr>
          </a:p>
        </p:txBody>
      </p:sp>
      <p:pic>
        <p:nvPicPr>
          <p:cNvPr id="20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953000"/>
            <a:ext cx="29718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6"/>
          <p:cNvSpPr>
            <a:spLocks noChangeArrowheads="1"/>
          </p:cNvSpPr>
          <p:nvPr/>
        </p:nvSpPr>
        <p:spPr bwMode="auto">
          <a:xfrm>
            <a:off x="3429000" y="4953000"/>
            <a:ext cx="228600" cy="1676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solidFill>
                <a:srgbClr val="DDDDDD"/>
              </a:solidFill>
            </a:endParaRPr>
          </a:p>
        </p:txBody>
      </p:sp>
      <p:pic>
        <p:nvPicPr>
          <p:cNvPr id="205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4956175"/>
            <a:ext cx="2395537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Rectangle 9"/>
          <p:cNvSpPr>
            <a:spLocks noChangeArrowheads="1"/>
          </p:cNvSpPr>
          <p:nvPr/>
        </p:nvSpPr>
        <p:spPr bwMode="auto">
          <a:xfrm>
            <a:off x="8356600" y="4953000"/>
            <a:ext cx="228600" cy="16764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solidFill>
                <a:srgbClr val="DDDDD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026"/>
          <p:cNvSpPr txBox="1">
            <a:spLocks noChangeArrowheads="1"/>
          </p:cNvSpPr>
          <p:nvPr/>
        </p:nvSpPr>
        <p:spPr bwMode="auto">
          <a:xfrm>
            <a:off x="1746250" y="304800"/>
            <a:ext cx="5645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Los costos del esplendor...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8243" name="Text Box 1027"/>
          <p:cNvSpPr txBox="1">
            <a:spLocks noChangeArrowheads="1"/>
          </p:cNvSpPr>
          <p:nvPr/>
        </p:nvSpPr>
        <p:spPr bwMode="auto">
          <a:xfrm>
            <a:off x="381000" y="1295400"/>
            <a:ext cx="5638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 ¿Cómo se financió todo esto? 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8244" name="Text Box 1028"/>
          <p:cNvSpPr txBox="1">
            <a:spLocks noChangeArrowheads="1"/>
          </p:cNvSpPr>
          <p:nvPr/>
        </p:nvSpPr>
        <p:spPr bwMode="auto">
          <a:xfrm>
            <a:off x="381000" y="2073275"/>
            <a:ext cx="64770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b="1">
                <a:latin typeface="Calibri" pitchFamily="34" charset="0"/>
              </a:rPr>
              <a:t>Mercantilismo</a:t>
            </a:r>
            <a:r>
              <a:rPr lang="es-MX" altLang="es-MX" sz="3200">
                <a:latin typeface="Calibri" pitchFamily="34" charset="0"/>
              </a:rPr>
              <a:t>: gobierno interve-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nía los mercados (creaba </a:t>
            </a:r>
            <a:r>
              <a:rPr lang="es-MX" altLang="es-MX" sz="3200" i="1">
                <a:latin typeface="Calibri" pitchFamily="34" charset="0"/>
              </a:rPr>
              <a:t>rentas</a:t>
            </a:r>
            <a:r>
              <a:rPr lang="es-MX" altLang="es-MX" sz="3200">
                <a:latin typeface="Calibri" pitchFamily="34" charset="0"/>
              </a:rPr>
              <a:t>) Después le pedía “prestado”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a los beneficiarios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8245" name="Text Box 1029"/>
          <p:cNvSpPr txBox="1">
            <a:spLocks noChangeArrowheads="1"/>
          </p:cNvSpPr>
          <p:nvPr/>
        </p:nvSpPr>
        <p:spPr bwMode="auto">
          <a:xfrm>
            <a:off x="381000" y="4495800"/>
            <a:ext cx="8208963" cy="20415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1">
                <a:latin typeface="Calibri" pitchFamily="34" charset="0"/>
              </a:rPr>
              <a:t>Problemas</a:t>
            </a:r>
            <a:r>
              <a:rPr lang="es-MX" altLang="es-MX" sz="3200">
                <a:latin typeface="Calibri" pitchFamily="34" charset="0"/>
              </a:rPr>
              <a:t>: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(1) freno al crecimiento económico (A. Smith)  </a:t>
            </a:r>
            <a:br>
              <a:rPr lang="es-MX" altLang="es-MX" sz="3200">
                <a:latin typeface="Calibri" pitchFamily="34" charset="0"/>
              </a:rPr>
            </a:br>
            <a:br>
              <a:rPr lang="es-MX" altLang="es-MX" sz="3200">
                <a:latin typeface="Calibri" pitchFamily="34" charset="0"/>
              </a:rPr>
            </a:br>
            <a:endParaRPr lang="es-ES" altLang="es-MX" sz="3200">
              <a:latin typeface="Calibri" pitchFamily="34" charset="0"/>
            </a:endParaRPr>
          </a:p>
        </p:txBody>
      </p:sp>
      <p:grpSp>
        <p:nvGrpSpPr>
          <p:cNvPr id="2" name="Group 1036"/>
          <p:cNvGrpSpPr>
            <a:grpSpLocks/>
          </p:cNvGrpSpPr>
          <p:nvPr/>
        </p:nvGrpSpPr>
        <p:grpSpPr bwMode="auto">
          <a:xfrm>
            <a:off x="6477000" y="990600"/>
            <a:ext cx="2362200" cy="3429000"/>
            <a:chOff x="4080" y="624"/>
            <a:chExt cx="1488" cy="2160"/>
          </a:xfrm>
        </p:grpSpPr>
        <p:sp>
          <p:nvSpPr>
            <p:cNvPr id="9224" name="Rectangle 1034"/>
            <p:cNvSpPr>
              <a:spLocks noChangeArrowheads="1"/>
            </p:cNvSpPr>
            <p:nvPr/>
          </p:nvSpPr>
          <p:spPr bwMode="auto">
            <a:xfrm>
              <a:off x="4080" y="624"/>
              <a:ext cx="1488" cy="216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9225" name="Picture 1031" descr="C:\My Documents\My Pictures\colbert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" y="720"/>
              <a:ext cx="1360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6" name="Text Box 1035"/>
            <p:cNvSpPr txBox="1">
              <a:spLocks noChangeArrowheads="1"/>
            </p:cNvSpPr>
            <p:nvPr/>
          </p:nvSpPr>
          <p:spPr bwMode="auto">
            <a:xfrm>
              <a:off x="4128" y="2400"/>
              <a:ext cx="1344" cy="288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>
                  <a:solidFill>
                    <a:srgbClr val="FFCC66"/>
                  </a:solidFill>
                  <a:latin typeface="Calibri" pitchFamily="34" charset="0"/>
                </a:rPr>
                <a:t>J.B. Colbert</a:t>
              </a:r>
              <a:endParaRPr lang="es-ES" altLang="es-MX">
                <a:solidFill>
                  <a:srgbClr val="FFCC66"/>
                </a:solidFill>
                <a:latin typeface="Calibri" pitchFamily="34" charset="0"/>
              </a:endParaRPr>
            </a:p>
          </p:txBody>
        </p:sp>
      </p:grpSp>
      <p:sp>
        <p:nvSpPr>
          <p:cNvPr id="138253" name="Text Box 1037"/>
          <p:cNvSpPr txBox="1">
            <a:spLocks noChangeArrowheads="1"/>
          </p:cNvSpPr>
          <p:nvPr/>
        </p:nvSpPr>
        <p:spPr bwMode="auto">
          <a:xfrm>
            <a:off x="762000" y="54864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cómo “atarle las manos al rey” para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que pagara sus obligaciones</a:t>
            </a:r>
            <a:endParaRPr lang="es-ES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 autoUpdateAnimBg="0"/>
      <p:bldP spid="138244" grpId="0" autoUpdateAnimBg="0"/>
      <p:bldP spid="138245" grpId="0" animBg="1" autoUpdateAnimBg="0"/>
      <p:bldP spid="138253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Los costos del esplendor (2)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381000" y="1295400"/>
            <a:ext cx="8763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Solución inglesa: la </a:t>
            </a:r>
            <a:r>
              <a:rPr lang="es-MX" altLang="es-MX" sz="3200" b="1">
                <a:latin typeface="Calibri" pitchFamily="34" charset="0"/>
              </a:rPr>
              <a:t>supremacía</a:t>
            </a:r>
            <a:r>
              <a:rPr lang="es-MX" altLang="es-MX" sz="3200">
                <a:latin typeface="Calibri" pitchFamily="34" charset="0"/>
              </a:rPr>
              <a:t> </a:t>
            </a:r>
            <a:r>
              <a:rPr lang="es-MX" altLang="es-MX" sz="3200" b="1">
                <a:latin typeface="Calibri" pitchFamily="34" charset="0"/>
              </a:rPr>
              <a:t>parlamentaria</a:t>
            </a:r>
            <a:r>
              <a:rPr lang="es-MX" altLang="es-MX" sz="3200">
                <a:latin typeface="Calibri" pitchFamily="34" charset="0"/>
              </a:rPr>
              <a:t>, fuerza en manos del Parlamento para obligar al rey a pagar (cortes independientes)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381000" y="3126989"/>
            <a:ext cx="8305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El rey francés, que controlaba sistema de justicia, podía (y solía) negarse a pagar. ¿Consecuencia? 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39269" name="Text Box 5"/>
          <p:cNvSpPr txBox="1">
            <a:spLocks noChangeArrowheads="1"/>
          </p:cNvSpPr>
          <p:nvPr/>
        </p:nvSpPr>
        <p:spPr bwMode="auto">
          <a:xfrm>
            <a:off x="263525" y="4618038"/>
            <a:ext cx="8458200" cy="1878012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Interés bonos de deuda:    </a:t>
            </a:r>
            <a:r>
              <a:rPr lang="es-MX" altLang="es-MX" sz="2800" u="sng">
                <a:latin typeface="Calibri" pitchFamily="34" charset="0"/>
              </a:rPr>
              <a:t>gob. inglés</a:t>
            </a:r>
            <a:r>
              <a:rPr lang="es-MX" altLang="es-MX" sz="2800">
                <a:latin typeface="Calibri" pitchFamily="34" charset="0"/>
              </a:rPr>
              <a:t>     </a:t>
            </a:r>
            <a:r>
              <a:rPr lang="es-MX" altLang="es-MX" sz="2800" u="sng">
                <a:latin typeface="Calibri" pitchFamily="34" charset="0"/>
              </a:rPr>
              <a:t>gob. francés</a:t>
            </a:r>
            <a:r>
              <a:rPr lang="es-MX" altLang="es-MX" sz="2800">
                <a:latin typeface="Calibri" pitchFamily="34" charset="0"/>
              </a:rPr>
              <a:t>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1689 			     </a:t>
            </a:r>
            <a:r>
              <a:rPr lang="es-MX" altLang="es-MX" sz="3200" b="1">
                <a:latin typeface="Calibri" pitchFamily="34" charset="0"/>
              </a:rPr>
              <a:t>10%		    10%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1715	 		       </a:t>
            </a:r>
            <a:r>
              <a:rPr lang="es-MX" altLang="es-MX" sz="3200" b="1">
                <a:latin typeface="Calibri" pitchFamily="34" charset="0"/>
              </a:rPr>
              <a:t>3%		    18%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>
                <a:latin typeface="Calibri" pitchFamily="34" charset="0"/>
              </a:rPr>
              <a:t>Fuente: North+Weingast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8" grpId="0" autoUpdateAnimBg="0"/>
      <p:bldP spid="139269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1593850" y="304800"/>
            <a:ext cx="5949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>
                <a:solidFill>
                  <a:schemeClr val="tx2"/>
                </a:solidFill>
                <a:latin typeface="Calibri" pitchFamily="34" charset="0"/>
              </a:rPr>
              <a:t>La red ferroviaria como indicador</a:t>
            </a:r>
          </a:p>
        </p:txBody>
      </p:sp>
      <p:grpSp>
        <p:nvGrpSpPr>
          <p:cNvPr id="4" name="3 Grupo"/>
          <p:cNvGrpSpPr>
            <a:grpSpLocks/>
          </p:cNvGrpSpPr>
          <p:nvPr/>
        </p:nvGrpSpPr>
        <p:grpSpPr bwMode="auto">
          <a:xfrm>
            <a:off x="2151063" y="1268413"/>
            <a:ext cx="4292600" cy="4892675"/>
            <a:chOff x="675591" y="1268760"/>
            <a:chExt cx="4293670" cy="4892930"/>
          </a:xfrm>
        </p:grpSpPr>
        <p:pic>
          <p:nvPicPr>
            <p:cNvPr id="11272" name="Picture 2" descr="http://leportailferroviaire.free.fr/tgv/carte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591" y="1628800"/>
              <a:ext cx="4293670" cy="4532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3" name="1 CuadroTexto"/>
            <p:cNvSpPr txBox="1">
              <a:spLocks noChangeArrowheads="1"/>
            </p:cNvSpPr>
            <p:nvPr/>
          </p:nvSpPr>
          <p:spPr bwMode="auto">
            <a:xfrm>
              <a:off x="971600" y="1268760"/>
              <a:ext cx="384786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r>
                <a:rPr lang="es-MX" altLang="es-MX">
                  <a:latin typeface="Arial" charset="0"/>
                  <a:cs typeface="Arial" charset="0"/>
                </a:rPr>
                <a:t>Red TGV</a:t>
              </a:r>
            </a:p>
          </p:txBody>
        </p:sp>
      </p:grpSp>
      <p:grpSp>
        <p:nvGrpSpPr>
          <p:cNvPr id="6" name="5 Grupo"/>
          <p:cNvGrpSpPr>
            <a:grpSpLocks/>
          </p:cNvGrpSpPr>
          <p:nvPr/>
        </p:nvGrpSpPr>
        <p:grpSpPr bwMode="auto">
          <a:xfrm>
            <a:off x="971550" y="1268413"/>
            <a:ext cx="6584950" cy="4824412"/>
            <a:chOff x="971600" y="2348880"/>
            <a:chExt cx="6584166" cy="4824536"/>
          </a:xfrm>
        </p:grpSpPr>
        <p:pic>
          <p:nvPicPr>
            <p:cNvPr id="11270" name="Picture 4" descr="http://eandt.theiet.org/magazine/2013/04/images/640_beeching-map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2790832"/>
              <a:ext cx="6584166" cy="4382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4 CuadroTexto"/>
            <p:cNvSpPr txBox="1">
              <a:spLocks noChangeArrowheads="1"/>
            </p:cNvSpPr>
            <p:nvPr/>
          </p:nvSpPr>
          <p:spPr bwMode="auto">
            <a:xfrm>
              <a:off x="2987824" y="2348880"/>
              <a:ext cx="280831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r>
                <a:rPr lang="es-MX" altLang="es-MX">
                  <a:latin typeface="Arial" charset="0"/>
                  <a:cs typeface="Arial" charset="0"/>
                </a:rPr>
                <a:t>FFCC en GB</a:t>
              </a:r>
            </a:p>
          </p:txBody>
        </p:sp>
      </p:grp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93700" y="6092825"/>
            <a:ext cx="83058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La persistencia de la centralización s. XV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2051050" y="304800"/>
            <a:ext cx="5035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fin del 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Ancien Régime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381000" y="1295400"/>
            <a:ext cx="83820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1789: corona se declara en bancarrota.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Louis XVI convoca a los </a:t>
            </a:r>
            <a:r>
              <a:rPr lang="es-MX" altLang="es-MX" sz="3200" i="1" dirty="0" err="1">
                <a:latin typeface="Calibri"/>
                <a:cs typeface="Calibri"/>
              </a:rPr>
              <a:t>États</a:t>
            </a:r>
            <a:r>
              <a:rPr lang="es-MX" altLang="es-MX" sz="3200" i="1" dirty="0">
                <a:latin typeface="Calibri"/>
                <a:cs typeface="Calibri"/>
              </a:rPr>
              <a:t> </a:t>
            </a:r>
            <a:br>
              <a:rPr lang="es-MX" altLang="es-MX" sz="3200" i="1" dirty="0">
                <a:latin typeface="Calibri" pitchFamily="34" charset="0"/>
              </a:rPr>
            </a:br>
            <a:r>
              <a:rPr lang="es-MX" altLang="es-MX" sz="3200" i="1" dirty="0" err="1">
                <a:latin typeface="Calibri"/>
                <a:cs typeface="Calibri"/>
              </a:rPr>
              <a:t>Généraux</a:t>
            </a:r>
            <a:r>
              <a:rPr lang="es-MX" altLang="es-MX" sz="3200" dirty="0">
                <a:latin typeface="Calibri"/>
                <a:cs typeface="Calibri"/>
              </a:rPr>
              <a:t> para crear nuevos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impuestos (receso desde 1614!)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304800" y="3871913"/>
            <a:ext cx="83820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 pitchFamily="34" charset="0"/>
              </a:rPr>
              <a:t>Burgueses exigen y obtienen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duplicar su representación y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restar vetos ungiéndose como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b="1" dirty="0">
                <a:latin typeface="Calibri" pitchFamily="34" charset="0"/>
              </a:rPr>
              <a:t>Asamblea Nacional</a:t>
            </a:r>
            <a:r>
              <a:rPr lang="es-MX" altLang="es-MX" sz="3200" dirty="0">
                <a:latin typeface="Calibri" pitchFamily="34" charset="0"/>
              </a:rPr>
              <a:t> unicameral en junio 1789</a:t>
            </a:r>
            <a:endParaRPr lang="es-ES" altLang="es-MX" sz="3200" dirty="0">
              <a:latin typeface="Calibri" pitchFamily="34" charset="0"/>
            </a:endParaRPr>
          </a:p>
        </p:txBody>
      </p:sp>
      <p:pic>
        <p:nvPicPr>
          <p:cNvPr id="12293" name="Picture 6" descr="C:\Documents and Settings\emagar\Mis documentos\Mis imágenes\ancienre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633" y="2057400"/>
            <a:ext cx="2771530" cy="3278072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5" name="Picture 7" descr="C:\My Documents\My Pictures\liber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97" y="1905000"/>
            <a:ext cx="2907866" cy="3479494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0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2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 descr="http://i2.tinypic.com/27x04y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6632"/>
            <a:ext cx="8713787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04800" y="6165304"/>
            <a:ext cx="8382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altLang="es-MX" sz="3200" dirty="0">
                <a:latin typeface="Calibri" pitchFamily="34" charset="0"/>
              </a:rPr>
              <a:t>Hoy: 30 </a:t>
            </a:r>
            <a:r>
              <a:rPr lang="es-ES" altLang="es-MX" sz="3200" dirty="0" err="1">
                <a:latin typeface="Calibri" pitchFamily="34" charset="0"/>
              </a:rPr>
              <a:t>Vendémiaire</a:t>
            </a:r>
            <a:r>
              <a:rPr lang="es-ES" altLang="es-MX" sz="3200" dirty="0">
                <a:latin typeface="Calibri" pitchFamily="34" charset="0"/>
              </a:rPr>
              <a:t> </a:t>
            </a:r>
            <a:r>
              <a:rPr lang="es-ES" altLang="es-MX" sz="3200" dirty="0" err="1">
                <a:latin typeface="Calibri" pitchFamily="34" charset="0"/>
              </a:rPr>
              <a:t>an</a:t>
            </a:r>
            <a:r>
              <a:rPr lang="es-ES" altLang="es-MX" sz="3200" dirty="0">
                <a:latin typeface="Calibri" pitchFamily="34" charset="0"/>
              </a:rPr>
              <a:t> CCXXVIII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1670050" y="304800"/>
            <a:ext cx="57975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turbulenta historia de Francia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42339" name="Text Box 3"/>
          <p:cNvSpPr txBox="1">
            <a:spLocks noChangeArrowheads="1"/>
          </p:cNvSpPr>
          <p:nvPr/>
        </p:nvSpPr>
        <p:spPr bwMode="auto">
          <a:xfrm>
            <a:off x="304800" y="12192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1799-1815</a:t>
            </a:r>
            <a:r>
              <a:rPr lang="es-MX" altLang="es-MX" sz="2800">
                <a:latin typeface="Calibri" pitchFamily="34" charset="0"/>
              </a:rPr>
              <a:t>: Imperio (Napoleón)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0" name="Text Box 4"/>
          <p:cNvSpPr txBox="1">
            <a:spLocks noChangeArrowheads="1"/>
          </p:cNvSpPr>
          <p:nvPr/>
        </p:nvSpPr>
        <p:spPr bwMode="auto">
          <a:xfrm>
            <a:off x="304800" y="17526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1815-1830</a:t>
            </a:r>
            <a:r>
              <a:rPr lang="es-MX" altLang="es-MX" sz="2800">
                <a:latin typeface="Calibri" pitchFamily="34" charset="0"/>
              </a:rPr>
              <a:t>: Restauración de la monarquía (Louis XVIII)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304800" y="2300288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1830-1848</a:t>
            </a:r>
            <a:r>
              <a:rPr lang="es-MX" altLang="es-MX" sz="2800">
                <a:latin typeface="Calibri" pitchFamily="34" charset="0"/>
              </a:rPr>
              <a:t>: Monarquía constitucional (Louis-Philippe)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2" name="Text Box 6"/>
          <p:cNvSpPr txBox="1">
            <a:spLocks noChangeArrowheads="1"/>
          </p:cNvSpPr>
          <p:nvPr/>
        </p:nvSpPr>
        <p:spPr bwMode="auto">
          <a:xfrm>
            <a:off x="304800" y="28194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1848-1852</a:t>
            </a:r>
            <a:r>
              <a:rPr lang="es-MX" altLang="es-MX" sz="2800">
                <a:latin typeface="Calibri" pitchFamily="34" charset="0"/>
              </a:rPr>
              <a:t>: II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 (Louis Napoleón)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304800" y="33528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1852-1870</a:t>
            </a:r>
            <a:r>
              <a:rPr lang="es-MX" altLang="es-MX" sz="2800">
                <a:latin typeface="Calibri" pitchFamily="34" charset="0"/>
              </a:rPr>
              <a:t>: II</a:t>
            </a:r>
            <a:r>
              <a:rPr lang="es-MX" altLang="es-MX" sz="2800" baseline="30000">
                <a:latin typeface="Calibri" pitchFamily="34" charset="0"/>
              </a:rPr>
              <a:t>o</a:t>
            </a:r>
            <a:r>
              <a:rPr lang="es-MX" altLang="es-MX" sz="2800">
                <a:latin typeface="Calibri" pitchFamily="34" charset="0"/>
              </a:rPr>
              <a:t> Imperio (Napoleón III)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304800" y="38862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1870-1871</a:t>
            </a:r>
            <a:r>
              <a:rPr lang="es-MX" altLang="es-MX" sz="2800">
                <a:latin typeface="Calibri" pitchFamily="34" charset="0"/>
              </a:rPr>
              <a:t>: Comuna de París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304800" y="44196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1871-1940</a:t>
            </a:r>
            <a:r>
              <a:rPr lang="es-MX" altLang="es-MX" sz="2800">
                <a:latin typeface="Calibri" pitchFamily="34" charset="0"/>
              </a:rPr>
              <a:t>: III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 (Thiers)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325438" y="495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1940-1945</a:t>
            </a:r>
            <a:r>
              <a:rPr lang="es-MX" altLang="es-MX" sz="2800">
                <a:latin typeface="Calibri" pitchFamily="34" charset="0"/>
              </a:rPr>
              <a:t>: Estado francés (Pétain)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325438" y="5500688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1946-1958</a:t>
            </a:r>
            <a:r>
              <a:rPr lang="es-MX" altLang="es-MX" sz="2800">
                <a:latin typeface="Calibri" pitchFamily="34" charset="0"/>
              </a:rPr>
              <a:t>: IV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304800" y="6034088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2800">
                <a:solidFill>
                  <a:srgbClr val="CC0000"/>
                </a:solidFill>
                <a:latin typeface="Calibri" pitchFamily="34" charset="0"/>
              </a:rPr>
              <a:t>1958-        </a:t>
            </a:r>
            <a:r>
              <a:rPr lang="es-MX" altLang="es-MX" sz="2800">
                <a:latin typeface="Calibri" pitchFamily="34" charset="0"/>
              </a:rPr>
              <a:t>: V</a:t>
            </a:r>
            <a:r>
              <a:rPr lang="es-MX" altLang="es-MX" sz="2800" baseline="30000">
                <a:latin typeface="Calibri" pitchFamily="34" charset="0"/>
              </a:rPr>
              <a:t>a</a:t>
            </a:r>
            <a:r>
              <a:rPr lang="es-MX" altLang="es-MX" sz="2800">
                <a:latin typeface="Calibri" pitchFamily="34" charset="0"/>
              </a:rPr>
              <a:t> República (de Gaulle)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2349" name="Text Box 13"/>
          <p:cNvSpPr txBox="1">
            <a:spLocks noChangeArrowheads="1"/>
          </p:cNvSpPr>
          <p:nvPr/>
        </p:nvSpPr>
        <p:spPr bwMode="auto">
          <a:xfrm>
            <a:off x="5715000" y="4295775"/>
            <a:ext cx="3124200" cy="137318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800" b="1">
                <a:latin typeface="Calibri" pitchFamily="34" charset="0"/>
              </a:rPr>
              <a:t>De 1789 a la fecha, Francia ha tenido 20 constituciones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9" grpId="0" autoUpdateAnimBg="0"/>
      <p:bldP spid="142340" grpId="0" autoUpdateAnimBg="0"/>
      <p:bldP spid="142341" grpId="0" autoUpdateAnimBg="0"/>
      <p:bldP spid="142342" grpId="0" autoUpdateAnimBg="0"/>
      <p:bldP spid="142343" grpId="0" autoUpdateAnimBg="0"/>
      <p:bldP spid="142344" grpId="0" autoUpdateAnimBg="0"/>
      <p:bldP spid="142345" grpId="0" autoUpdateAnimBg="0"/>
      <p:bldP spid="142346" grpId="0" autoUpdateAnimBg="0"/>
      <p:bldP spid="142347" grpId="0" autoUpdateAnimBg="0"/>
      <p:bldP spid="142348" grpId="0" autoUpdateAnimBg="0"/>
      <p:bldP spid="142349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8"/>
          <p:cNvSpPr>
            <a:spLocks noChangeArrowheads="1"/>
          </p:cNvSpPr>
          <p:nvPr/>
        </p:nvSpPr>
        <p:spPr bwMode="auto">
          <a:xfrm>
            <a:off x="304800" y="131763"/>
            <a:ext cx="8610600" cy="3733800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pic>
        <p:nvPicPr>
          <p:cNvPr id="17411" name="Picture 2" descr="C:\My Download Files\Fotos\bismark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685800"/>
            <a:ext cx="1476375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5" descr="C:\My Download Files\Fotos\napoleon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720725"/>
            <a:ext cx="13843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7" descr="C:\My Download Files\Fotos\maximilian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46125"/>
            <a:ext cx="1295400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Text Box 9"/>
          <p:cNvSpPr txBox="1">
            <a:spLocks noChangeArrowheads="1"/>
          </p:cNvSpPr>
          <p:nvPr/>
        </p:nvSpPr>
        <p:spPr bwMode="auto">
          <a:xfrm>
            <a:off x="228600" y="2616200"/>
            <a:ext cx="1905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>
                <a:solidFill>
                  <a:srgbClr val="FFCC66"/>
                </a:solidFill>
                <a:latin typeface="Calibri" pitchFamily="34" charset="0"/>
              </a:rPr>
              <a:t>Maximiliano de Habsburgo</a:t>
            </a:r>
            <a:br>
              <a:rPr lang="en-US" altLang="es-MX" sz="160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>Emperador de México (1864-67)</a:t>
            </a:r>
          </a:p>
        </p:txBody>
      </p:sp>
      <p:sp>
        <p:nvSpPr>
          <p:cNvPr id="111623" name="Text Box 10"/>
          <p:cNvSpPr txBox="1">
            <a:spLocks noChangeArrowheads="1"/>
          </p:cNvSpPr>
          <p:nvPr/>
        </p:nvSpPr>
        <p:spPr bwMode="auto">
          <a:xfrm>
            <a:off x="1905000" y="2616200"/>
            <a:ext cx="1905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>
                <a:solidFill>
                  <a:srgbClr val="FFCC66"/>
                </a:solidFill>
                <a:latin typeface="Calibri" pitchFamily="34" charset="0"/>
              </a:rPr>
              <a:t>Napoleón III</a:t>
            </a:r>
            <a:br>
              <a:rPr lang="en-US" altLang="es-MX" sz="160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>Emperador de Francia</a:t>
            </a:r>
            <a:br>
              <a:rPr lang="en-US" altLang="es-MX" sz="160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>
                <a:solidFill>
                  <a:srgbClr val="FFCC66"/>
                </a:solidFill>
                <a:latin typeface="Calibri" pitchFamily="34" charset="0"/>
              </a:rPr>
              <a:t>(1852-70)</a:t>
            </a:r>
          </a:p>
        </p:txBody>
      </p:sp>
      <p:sp>
        <p:nvSpPr>
          <p:cNvPr id="111624" name="Text Box 11"/>
          <p:cNvSpPr txBox="1">
            <a:spLocks noChangeArrowheads="1"/>
          </p:cNvSpPr>
          <p:nvPr/>
        </p:nvSpPr>
        <p:spPr bwMode="auto">
          <a:xfrm>
            <a:off x="3733800" y="2613025"/>
            <a:ext cx="1905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 dirty="0">
                <a:solidFill>
                  <a:srgbClr val="FFCC66"/>
                </a:solidFill>
                <a:latin typeface="Calibri" pitchFamily="34" charset="0"/>
              </a:rPr>
              <a:t>Benito </a:t>
            </a:r>
            <a:r>
              <a:rPr lang="en-US" altLang="es-MX" sz="1600" b="1" dirty="0" err="1">
                <a:solidFill>
                  <a:srgbClr val="FFCC66"/>
                </a:solidFill>
                <a:latin typeface="Calibri" pitchFamily="34" charset="0"/>
              </a:rPr>
              <a:t>Juárez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Presidente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de México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(1858-72)</a:t>
            </a:r>
          </a:p>
        </p:txBody>
      </p:sp>
      <p:sp>
        <p:nvSpPr>
          <p:cNvPr id="111625" name="Text Box 12"/>
          <p:cNvSpPr txBox="1">
            <a:spLocks noChangeArrowheads="1"/>
          </p:cNvSpPr>
          <p:nvPr/>
        </p:nvSpPr>
        <p:spPr bwMode="auto">
          <a:xfrm>
            <a:off x="5334000" y="2613025"/>
            <a:ext cx="21336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 dirty="0">
                <a:solidFill>
                  <a:srgbClr val="FFCC66"/>
                </a:solidFill>
                <a:latin typeface="Calibri" pitchFamily="34" charset="0"/>
              </a:rPr>
              <a:t>Otto von Bismarck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Canciller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alemán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(1862-90)</a:t>
            </a:r>
          </a:p>
        </p:txBody>
      </p:sp>
      <p:sp>
        <p:nvSpPr>
          <p:cNvPr id="111631" name="Text Box 18"/>
          <p:cNvSpPr txBox="1">
            <a:spLocks noChangeArrowheads="1"/>
          </p:cNvSpPr>
          <p:nvPr/>
        </p:nvSpPr>
        <p:spPr bwMode="auto">
          <a:xfrm>
            <a:off x="304800" y="456565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br>
              <a:rPr lang="es-MX" altLang="es-MX" sz="3200">
                <a:solidFill>
                  <a:srgbClr val="CC0000"/>
                </a:solidFill>
                <a:latin typeface="Calibri" pitchFamily="34" charset="0"/>
              </a:rPr>
            </a:br>
            <a:r>
              <a:rPr lang="es-MX" altLang="es-MX" sz="3200">
                <a:solidFill>
                  <a:srgbClr val="CC0000"/>
                </a:solidFill>
                <a:latin typeface="Calibri" pitchFamily="34" charset="0"/>
              </a:rPr>
              <a:t>¿Qué tuvieron en común (1), (2), (3), (4) y (5)?</a:t>
            </a:r>
            <a:endParaRPr lang="es-ES" altLang="es-MX" sz="3200">
              <a:solidFill>
                <a:srgbClr val="CC0000"/>
              </a:solidFill>
              <a:latin typeface="Calibri" pitchFamily="34" charset="0"/>
            </a:endParaRPr>
          </a:p>
        </p:txBody>
      </p:sp>
      <p:sp>
        <p:nvSpPr>
          <p:cNvPr id="111632" name="Text Box 19"/>
          <p:cNvSpPr txBox="1">
            <a:spLocks noChangeArrowheads="1"/>
          </p:cNvSpPr>
          <p:nvPr/>
        </p:nvSpPr>
        <p:spPr bwMode="auto">
          <a:xfrm>
            <a:off x="312738" y="4560888"/>
            <a:ext cx="8534400" cy="155416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invadió México en 1862 aprovechando que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elección de (5) desató gu. civ. EEUU;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le ofreció corona a (1) -- vs. doctrina Monroe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11633" name="Text Box 21"/>
          <p:cNvSpPr txBox="1">
            <a:spLocks noChangeArrowheads="1"/>
          </p:cNvSpPr>
          <p:nvPr/>
        </p:nvSpPr>
        <p:spPr bwMode="auto">
          <a:xfrm>
            <a:off x="304800" y="4572000"/>
            <a:ext cx="8534400" cy="155416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Ese mismo año (4) circunnavegó al Reichstag para imponer nuevos impuestos destinados a la creación de un gran ejército prusiano (unificación)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11634" name="Text Box 22"/>
          <p:cNvSpPr txBox="1">
            <a:spLocks noChangeArrowheads="1"/>
          </p:cNvSpPr>
          <p:nvPr/>
        </p:nvSpPr>
        <p:spPr bwMode="auto">
          <a:xfrm>
            <a:off x="304800" y="4572000"/>
            <a:ext cx="8534400" cy="20415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Entretanto (2) mantenía 1/4 de sus efectivos en México para sostener a (1)…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‘64 (4) derrota a Dinamarca; ‘65 fin gu.civ. EUA;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‘66 (4) derrota a Austria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11635" name="Text Box 23"/>
          <p:cNvSpPr txBox="1">
            <a:spLocks noChangeArrowheads="1"/>
          </p:cNvSpPr>
          <p:nvPr/>
        </p:nvSpPr>
        <p:spPr bwMode="auto">
          <a:xfrm>
            <a:off x="201613" y="4565650"/>
            <a:ext cx="8534400" cy="20415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sacó tropas de México y las mandó al Rhin, dejando a (1) indefenso.  El liberalismo de (1) lo aisló de sus aliados: los liberales luchaban con Juárez, la Iglesia lo alucinaba (libertad de culto)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17423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711200"/>
            <a:ext cx="13906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36" name="Text Box 24"/>
          <p:cNvSpPr txBox="1">
            <a:spLocks noChangeArrowheads="1"/>
          </p:cNvSpPr>
          <p:nvPr/>
        </p:nvSpPr>
        <p:spPr bwMode="auto">
          <a:xfrm>
            <a:off x="207963" y="4572000"/>
            <a:ext cx="8534400" cy="2286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(3) derrotó a (1) en 1867, lo fusiló, restauró la República y fue reelecto presidente en 1867 y en 1871.  Nos quedamos con almacenes franceses...</a:t>
            </a:r>
          </a:p>
          <a:p>
            <a:pPr eaLnBrk="1" hangingPunct="1">
              <a:spcBef>
                <a:spcPct val="50000"/>
              </a:spcBef>
            </a:pPr>
            <a:endParaRPr lang="es-ES" altLang="es-MX" sz="3200">
              <a:latin typeface="Calibri" pitchFamily="34" charset="0"/>
            </a:endParaRPr>
          </a:p>
        </p:txBody>
      </p:sp>
      <p:pic>
        <p:nvPicPr>
          <p:cNvPr id="17425" name="Picture 25" descr="C:\My Download Files\Fotos\Juárez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765175"/>
            <a:ext cx="140970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6" name="Text Box 13"/>
          <p:cNvSpPr txBox="1">
            <a:spLocks noChangeArrowheads="1"/>
          </p:cNvSpPr>
          <p:nvPr/>
        </p:nvSpPr>
        <p:spPr bwMode="auto">
          <a:xfrm>
            <a:off x="838200" y="187325"/>
            <a:ext cx="7696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 b="1">
                <a:latin typeface="Calibri" pitchFamily="34" charset="0"/>
              </a:rPr>
              <a:t>(1)                (2)                 (3)                 (4)               (5)</a:t>
            </a:r>
          </a:p>
        </p:txBody>
      </p:sp>
      <p:sp>
        <p:nvSpPr>
          <p:cNvPr id="111639" name="Text Box 12"/>
          <p:cNvSpPr txBox="1">
            <a:spLocks noChangeArrowheads="1"/>
          </p:cNvSpPr>
          <p:nvPr/>
        </p:nvSpPr>
        <p:spPr bwMode="auto">
          <a:xfrm>
            <a:off x="7010400" y="2616200"/>
            <a:ext cx="21336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600" b="1" dirty="0">
                <a:solidFill>
                  <a:srgbClr val="FFCC66"/>
                </a:solidFill>
                <a:latin typeface="Calibri" pitchFamily="34" charset="0"/>
              </a:rPr>
              <a:t>Abraham Lincoln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</a:t>
            </a:r>
            <a:r>
              <a:rPr lang="en-US" altLang="es-MX" sz="1600" dirty="0" err="1">
                <a:solidFill>
                  <a:srgbClr val="FFCC66"/>
                </a:solidFill>
                <a:latin typeface="Calibri" pitchFamily="34" charset="0"/>
              </a:rPr>
              <a:t>Presidente</a:t>
            </a: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 de 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EEUU</a:t>
            </a:r>
            <a:b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</a:br>
            <a:r>
              <a:rPr lang="en-US" altLang="es-MX" sz="1600" dirty="0">
                <a:solidFill>
                  <a:srgbClr val="FFCC66"/>
                </a:solidFill>
                <a:latin typeface="Calibri" pitchFamily="34" charset="0"/>
              </a:rPr>
              <a:t>(1861-65)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20" presetID="5" presetClass="entr" presetSubtype="1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1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1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1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1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1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2" grpId="0" autoUpdateAnimBg="0"/>
      <p:bldP spid="111623" grpId="0" autoUpdateAnimBg="0"/>
      <p:bldP spid="111624" grpId="0" autoUpdateAnimBg="0"/>
      <p:bldP spid="111625" grpId="0" autoUpdateAnimBg="0"/>
      <p:bldP spid="111631" grpId="0" autoUpdateAnimBg="0"/>
      <p:bldP spid="111632" grpId="0" animBg="1" autoUpdateAnimBg="0"/>
      <p:bldP spid="111633" grpId="0" animBg="1" autoUpdateAnimBg="0"/>
      <p:bldP spid="111634" grpId="0" animBg="1" autoUpdateAnimBg="0"/>
      <p:bldP spid="111635" grpId="0" animBg="1" autoUpdateAnimBg="0"/>
      <p:bldP spid="111636" grpId="0" animBg="1" autoUpdateAnimBg="0"/>
      <p:bldP spid="111639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25538"/>
            <a:ext cx="8077200" cy="483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5" descr="http://villemin.gerard.free.fr/Economie/aaaARCHI/PopuPyra_fichiers/image0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11150"/>
            <a:ext cx="8291512" cy="607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 descr="http://www.les-crises.fr/images/1200-demographie/1230-demographie-japon/12-pyramide-des-ages-du-jap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212725"/>
            <a:ext cx="7331075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 descr="Image result for pyramide des ages mexiqu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81013"/>
            <a:ext cx="8226425" cy="57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1123950" y="304800"/>
            <a:ext cx="6724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Nuevas líneas de división (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cleavages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449263" y="1219200"/>
            <a:ext cx="8118475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 pitchFamily="34" charset="0"/>
              </a:rPr>
              <a:t>2GM alteró las alineaciones partidistas 1789: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derecha católica quedó fuera por colaborar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   con III Reich (como nuestros conservadores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   1860s)</a:t>
            </a:r>
            <a:endParaRPr lang="es-ES" altLang="es-MX" sz="3200" dirty="0">
              <a:latin typeface="Calibri"/>
              <a:cs typeface="Calibri"/>
            </a:endParaRP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PCF y gaullismo en primer plano</a:t>
            </a:r>
          </a:p>
        </p:txBody>
      </p:sp>
      <p:sp>
        <p:nvSpPr>
          <p:cNvPr id="151556" name="Text Box 4"/>
          <p:cNvSpPr txBox="1">
            <a:spLocks noChangeArrowheads="1"/>
          </p:cNvSpPr>
          <p:nvPr/>
        </p:nvSpPr>
        <p:spPr bwMode="auto">
          <a:xfrm>
            <a:off x="457200" y="4373563"/>
            <a:ext cx="8118475" cy="206210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altLang="es-MX" sz="3200" dirty="0">
                <a:latin typeface="Calibri"/>
                <a:cs typeface="Calibri"/>
              </a:rPr>
              <a:t>Ambas orilladas de la </a:t>
            </a:r>
            <a:r>
              <a:rPr lang="es-ES" sz="3200" dirty="0" err="1">
                <a:latin typeface="Calibri"/>
                <a:cs typeface="Calibri"/>
              </a:rPr>
              <a:t>IV</a:t>
            </a:r>
            <a:r>
              <a:rPr lang="es-ES" sz="3200" u="sng" baseline="30000" dirty="0" err="1">
                <a:latin typeface="Calibri"/>
                <a:cs typeface="Calibri"/>
              </a:rPr>
              <a:t>a</a:t>
            </a:r>
            <a:r>
              <a:rPr lang="es-ES" sz="3200" dirty="0">
                <a:latin typeface="Calibri"/>
                <a:cs typeface="Calibri"/>
              </a:rPr>
              <a:t> Rep.</a:t>
            </a:r>
            <a:r>
              <a:rPr lang="es-ES" altLang="es-MX" sz="3200" dirty="0">
                <a:latin typeface="Calibri"/>
                <a:cs typeface="Calibri"/>
              </a:rPr>
              <a:t>: </a:t>
            </a:r>
            <a:br>
              <a:rPr lang="es-ES" altLang="es-MX" sz="3200" dirty="0">
                <a:latin typeface="Calibri"/>
                <a:cs typeface="Calibri"/>
              </a:rPr>
            </a:br>
            <a:r>
              <a:rPr lang="es-ES" altLang="es-MX" sz="3200" dirty="0">
                <a:latin typeface="Calibri"/>
                <a:cs typeface="Calibri"/>
              </a:rPr>
              <a:t>De Gaulle carecía de partido + </a:t>
            </a:r>
            <a:r>
              <a:rPr lang="es-ES" sz="3200" dirty="0">
                <a:latin typeface="Calibri"/>
                <a:cs typeface="Calibri"/>
              </a:rPr>
              <a:t>Plan Marshall </a:t>
            </a:r>
            <a:br>
              <a:rPr lang="es-ES" sz="3200" dirty="0">
                <a:latin typeface="Calibri"/>
                <a:cs typeface="Calibri"/>
              </a:rPr>
            </a:br>
            <a:r>
              <a:rPr lang="es-ES" sz="3200" dirty="0">
                <a:latin typeface="Calibri"/>
                <a:cs typeface="Calibri"/>
              </a:rPr>
              <a:t>-&gt; </a:t>
            </a:r>
            <a:r>
              <a:rPr lang="es-ES" altLang="es-MX" sz="3200" dirty="0">
                <a:latin typeface="Calibri"/>
                <a:cs typeface="Calibri"/>
              </a:rPr>
              <a:t>Izquierda dominó constituyente 1946, retomó parlamentarismo permisivo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6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227330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L’immobilisme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381000" y="1112838"/>
            <a:ext cx="81184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 err="1">
                <a:latin typeface="Calibri"/>
                <a:cs typeface="Calibri"/>
              </a:rPr>
              <a:t>IV</a:t>
            </a:r>
            <a:r>
              <a:rPr lang="es-MX" altLang="es-MX" sz="3200" u="sng" baseline="30000" dirty="0" err="1">
                <a:latin typeface="Calibri"/>
                <a:cs typeface="Calibri"/>
              </a:rPr>
              <a:t>a</a:t>
            </a:r>
            <a:r>
              <a:rPr lang="es-MX" altLang="es-MX" sz="3200" dirty="0">
                <a:latin typeface="Calibri"/>
                <a:cs typeface="Calibri"/>
              </a:rPr>
              <a:t> Rep. = caso </a:t>
            </a:r>
            <a:r>
              <a:rPr lang="es-MX" altLang="es-MX" sz="3200" dirty="0" err="1">
                <a:latin typeface="Calibri"/>
                <a:cs typeface="Calibri"/>
              </a:rPr>
              <a:t>esterotípico</a:t>
            </a:r>
            <a:r>
              <a:rPr lang="es-MX" altLang="es-MX" sz="3200" dirty="0">
                <a:latin typeface="Calibri"/>
                <a:cs typeface="Calibri"/>
              </a:rPr>
              <a:t> de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inestabilidad del ejecutivo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(20 gobiernos en 14 años)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52580" name="Text Box 4"/>
          <p:cNvSpPr txBox="1">
            <a:spLocks noChangeArrowheads="1"/>
          </p:cNvSpPr>
          <p:nvPr/>
        </p:nvSpPr>
        <p:spPr bwMode="auto">
          <a:xfrm>
            <a:off x="381000" y="2819400"/>
            <a:ext cx="8118475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Fragmentación: gobiernos caían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ante decisiones difíciles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(descolonización). El origen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popular del inmovilismo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52581" name="Text Box 5"/>
          <p:cNvSpPr txBox="1">
            <a:spLocks noChangeArrowheads="1"/>
          </p:cNvSpPr>
          <p:nvPr/>
        </p:nvSpPr>
        <p:spPr bwMode="auto">
          <a:xfrm>
            <a:off x="609600" y="4953000"/>
            <a:ext cx="7813675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“</a:t>
            </a:r>
            <a:r>
              <a:rPr lang="es-MX" altLang="es-MX" sz="3200" i="1">
                <a:latin typeface="Calibri" pitchFamily="34" charset="0"/>
              </a:rPr>
              <a:t>Plus ça change, plus c’est la même chose</a:t>
            </a:r>
            <a:r>
              <a:rPr lang="es-MX" altLang="es-MX" sz="3200">
                <a:latin typeface="Calibri" pitchFamily="34" charset="0"/>
              </a:rPr>
              <a:t>”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2582" name="Text Box 6"/>
          <p:cNvSpPr txBox="1">
            <a:spLocks noChangeArrowheads="1"/>
          </p:cNvSpPr>
          <p:nvPr/>
        </p:nvSpPr>
        <p:spPr bwMode="auto">
          <a:xfrm>
            <a:off x="457200" y="5562600"/>
            <a:ext cx="81184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Pierre </a:t>
            </a:r>
            <a:r>
              <a:rPr lang="es-MX" altLang="es-MX" sz="3200" dirty="0" err="1">
                <a:latin typeface="Calibri"/>
                <a:cs typeface="Calibri"/>
              </a:rPr>
              <a:t>Mendès</a:t>
            </a:r>
            <a:r>
              <a:rPr lang="es-MX" altLang="es-MX" sz="3200" dirty="0">
                <a:latin typeface="Calibri"/>
                <a:cs typeface="Calibri"/>
              </a:rPr>
              <a:t>-France: resolvió Indochina... y lo echaron por eso mismo</a:t>
            </a:r>
            <a:endParaRPr lang="es-ES" altLang="es-MX" sz="3200" dirty="0">
              <a:latin typeface="Calibri"/>
              <a:cs typeface="Calibri"/>
            </a:endParaRPr>
          </a:p>
        </p:txBody>
      </p:sp>
      <p:pic>
        <p:nvPicPr>
          <p:cNvPr id="152583" name="Picture 7" descr="C:\Documents and Settings\emagar\Mis documentos\Mis imágenes\mfra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1079500"/>
            <a:ext cx="25400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153" y="3259830"/>
            <a:ext cx="57150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0" grpId="0" autoUpdateAnimBg="0"/>
      <p:bldP spid="152581" grpId="0" animBg="1" autoUpdateAnimBg="0"/>
      <p:bldP spid="152582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333500"/>
            <a:ext cx="84010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6"/>
          <p:cNvSpPr txBox="1">
            <a:spLocks noChangeArrowheads="1"/>
          </p:cNvSpPr>
          <p:nvPr/>
        </p:nvSpPr>
        <p:spPr bwMode="auto">
          <a:xfrm>
            <a:off x="2495550" y="304800"/>
            <a:ext cx="3981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V</a:t>
            </a:r>
            <a:r>
              <a:rPr lang="es-MX" altLang="es-MX" sz="3200" u="sng" baseline="30000">
                <a:solidFill>
                  <a:schemeClr val="tx2"/>
                </a:solidFill>
                <a:latin typeface="Calibri" pitchFamily="34" charset="0"/>
              </a:rPr>
              <a:t>a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 República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3607" name="Text Box 7"/>
          <p:cNvSpPr txBox="1">
            <a:spLocks noChangeArrowheads="1"/>
          </p:cNvSpPr>
          <p:nvPr/>
        </p:nvSpPr>
        <p:spPr bwMode="auto">
          <a:xfrm>
            <a:off x="457200" y="1295400"/>
            <a:ext cx="81184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/>
                <a:cs typeface="Calibri"/>
              </a:rPr>
              <a:t> Argelia: el ejército acantonado en 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altLang="es-MX" sz="3200" dirty="0">
                <a:latin typeface="Calibri"/>
                <a:cs typeface="Calibri"/>
              </a:rPr>
              <a:t>  colonia amenaza con golpe y guerra civil. </a:t>
            </a:r>
            <a:br>
              <a:rPr lang="es-ES" altLang="es-MX" sz="3200" dirty="0">
                <a:latin typeface="Calibri" pitchFamily="34" charset="0"/>
              </a:rPr>
            </a:br>
            <a:r>
              <a:rPr lang="es-ES" altLang="es-MX" sz="3200" dirty="0">
                <a:latin typeface="Calibri"/>
                <a:cs typeface="Calibri"/>
              </a:rPr>
              <a:t>  Las partes acuerdan llamar a De Gaulle</a:t>
            </a:r>
          </a:p>
        </p:txBody>
      </p:sp>
      <p:sp>
        <p:nvSpPr>
          <p:cNvPr id="153608" name="Text Box 8"/>
          <p:cNvSpPr txBox="1">
            <a:spLocks noChangeArrowheads="1"/>
          </p:cNvSpPr>
          <p:nvPr/>
        </p:nvSpPr>
        <p:spPr bwMode="auto">
          <a:xfrm>
            <a:off x="457200" y="3048000"/>
            <a:ext cx="8118475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/>
                <a:cs typeface="Calibri"/>
              </a:rPr>
              <a:t> De Gaulle pone una condición: </a:t>
            </a:r>
            <a:br>
              <a:rPr lang="es-ES" altLang="es-MX" sz="3200" dirty="0">
                <a:latin typeface="Calibri"/>
                <a:cs typeface="Calibri"/>
              </a:rPr>
            </a:br>
            <a:r>
              <a:rPr lang="es-ES" altLang="es-MX" sz="3200" dirty="0">
                <a:latin typeface="Calibri"/>
                <a:cs typeface="Calibri"/>
              </a:rPr>
              <a:t>   redactar una nueva </a:t>
            </a:r>
            <a:br>
              <a:rPr lang="es-ES" altLang="es-MX" sz="3200" dirty="0">
                <a:latin typeface="Calibri"/>
                <a:cs typeface="Calibri"/>
              </a:rPr>
            </a:br>
            <a:r>
              <a:rPr lang="es-ES" altLang="es-MX" sz="3200" dirty="0">
                <a:latin typeface="Calibri"/>
                <a:cs typeface="Calibri"/>
              </a:rPr>
              <a:t>   constitución.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   F</a:t>
            </a:r>
            <a:r>
              <a:rPr lang="es-ES" altLang="es-MX" sz="3200" dirty="0" err="1">
                <a:latin typeface="Calibri"/>
                <a:cs typeface="Calibri"/>
              </a:rPr>
              <a:t>ortaleció</a:t>
            </a:r>
            <a:r>
              <a:rPr lang="es-ES" altLang="es-MX" sz="3200" dirty="0">
                <a:latin typeface="Calibri"/>
                <a:cs typeface="Calibri"/>
              </a:rPr>
              <a:t> al ejecutivo </a:t>
            </a:r>
            <a:endParaRPr lang="es-ES" altLang="es-MX" sz="3200" dirty="0">
              <a:latin typeface="Calibri" pitchFamily="34" charset="0"/>
            </a:endParaRPr>
          </a:p>
        </p:txBody>
      </p:sp>
      <p:pic>
        <p:nvPicPr>
          <p:cNvPr id="2" name="Imagen 2" descr="Imagen que contiene persona, exterior, hombre, uniforme militar&#10;&#10;Descripción generada automáticamente">
            <a:extLst>
              <a:ext uri="{FF2B5EF4-FFF2-40B4-BE49-F238E27FC236}">
                <a16:creationId xmlns:a16="http://schemas.microsoft.com/office/drawing/2014/main" id="{9106376A-F83D-45D9-B249-6FC0158D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185" y="3747734"/>
            <a:ext cx="3290427" cy="2372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7" grpId="0" autoUpdateAnimBg="0"/>
      <p:bldP spid="153608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2"/>
          <p:cNvGrpSpPr>
            <a:grpSpLocks/>
          </p:cNvGrpSpPr>
          <p:nvPr/>
        </p:nvGrpSpPr>
        <p:grpSpPr bwMode="auto">
          <a:xfrm>
            <a:off x="2455863" y="1981200"/>
            <a:ext cx="3068637" cy="2819400"/>
            <a:chOff x="3504" y="864"/>
            <a:chExt cx="1933" cy="1776"/>
          </a:xfrm>
        </p:grpSpPr>
        <p:sp>
          <p:nvSpPr>
            <p:cNvPr id="23579" name="Text Box 3"/>
            <p:cNvSpPr txBox="1">
              <a:spLocks noChangeArrowheads="1"/>
            </p:cNvSpPr>
            <p:nvPr/>
          </p:nvSpPr>
          <p:spPr bwMode="auto">
            <a:xfrm>
              <a:off x="3504" y="1488"/>
              <a:ext cx="877" cy="25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Ciudadanos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0" name="Text Box 4"/>
            <p:cNvSpPr txBox="1">
              <a:spLocks noChangeArrowheads="1"/>
            </p:cNvSpPr>
            <p:nvPr/>
          </p:nvSpPr>
          <p:spPr bwMode="auto">
            <a:xfrm>
              <a:off x="4621" y="864"/>
              <a:ext cx="816" cy="24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900">
                  <a:latin typeface="Calibri" pitchFamily="34" charset="0"/>
                </a:rPr>
                <a:t>Presidente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1" name="Text Box 5"/>
            <p:cNvSpPr txBox="1">
              <a:spLocks noChangeArrowheads="1"/>
            </p:cNvSpPr>
            <p:nvPr/>
          </p:nvSpPr>
          <p:spPr bwMode="auto">
            <a:xfrm>
              <a:off x="4621" y="2198"/>
              <a:ext cx="816" cy="442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Asamblea Nacional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2" name="Text Box 6"/>
            <p:cNvSpPr txBox="1">
              <a:spLocks noChangeArrowheads="1"/>
            </p:cNvSpPr>
            <p:nvPr/>
          </p:nvSpPr>
          <p:spPr bwMode="auto">
            <a:xfrm>
              <a:off x="4621" y="1748"/>
              <a:ext cx="816" cy="25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Gabinete</a:t>
              </a:r>
              <a:endParaRPr lang="es-ES" altLang="es-MX" sz="2000">
                <a:latin typeface="Calibri" pitchFamily="34" charset="0"/>
              </a:endParaRPr>
            </a:p>
          </p:txBody>
        </p:sp>
        <p:sp>
          <p:nvSpPr>
            <p:cNvPr id="23583" name="Text Box 7"/>
            <p:cNvSpPr txBox="1">
              <a:spLocks noChangeArrowheads="1"/>
            </p:cNvSpPr>
            <p:nvPr/>
          </p:nvSpPr>
          <p:spPr bwMode="auto">
            <a:xfrm>
              <a:off x="4621" y="1286"/>
              <a:ext cx="816" cy="25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latin typeface="Calibri" pitchFamily="34" charset="0"/>
                </a:rPr>
                <a:t>PM</a:t>
              </a:r>
              <a:endParaRPr lang="es-ES" altLang="es-MX" sz="2000">
                <a:latin typeface="Calibri" pitchFamily="34" charset="0"/>
              </a:endParaRPr>
            </a:p>
          </p:txBody>
        </p:sp>
      </p:grpSp>
      <p:cxnSp>
        <p:nvCxnSpPr>
          <p:cNvPr id="23555" name="AutoShape 8"/>
          <p:cNvCxnSpPr>
            <a:cxnSpLocks noChangeShapeType="1"/>
            <a:stCxn id="23579" idx="2"/>
            <a:endCxn id="23581" idx="1"/>
          </p:cNvCxnSpPr>
          <p:nvPr/>
        </p:nvCxnSpPr>
        <p:spPr bwMode="auto">
          <a:xfrm rot="16200000" flipH="1">
            <a:off x="3150394" y="3371056"/>
            <a:ext cx="1081088" cy="1076325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56" name="AutoShape 9"/>
          <p:cNvCxnSpPr>
            <a:cxnSpLocks noChangeShapeType="1"/>
            <a:stCxn id="23579" idx="0"/>
            <a:endCxn id="23580" idx="1"/>
          </p:cNvCxnSpPr>
          <p:nvPr/>
        </p:nvCxnSpPr>
        <p:spPr bwMode="auto">
          <a:xfrm rot="-5400000">
            <a:off x="3290888" y="2033587"/>
            <a:ext cx="800100" cy="1076325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557" name="Group 10"/>
          <p:cNvGrpSpPr>
            <a:grpSpLocks/>
          </p:cNvGrpSpPr>
          <p:nvPr/>
        </p:nvGrpSpPr>
        <p:grpSpPr bwMode="auto">
          <a:xfrm>
            <a:off x="5486400" y="2179638"/>
            <a:ext cx="457200" cy="2316162"/>
            <a:chOff x="5040" y="1037"/>
            <a:chExt cx="264" cy="1334"/>
          </a:xfrm>
        </p:grpSpPr>
        <p:grpSp>
          <p:nvGrpSpPr>
            <p:cNvPr id="23575" name="Group 11"/>
            <p:cNvGrpSpPr>
              <a:grpSpLocks/>
            </p:cNvGrpSpPr>
            <p:nvPr/>
          </p:nvGrpSpPr>
          <p:grpSpPr bwMode="auto">
            <a:xfrm rot="-612712">
              <a:off x="5208" y="2232"/>
              <a:ext cx="96" cy="96"/>
              <a:chOff x="2352" y="1152"/>
              <a:chExt cx="96" cy="96"/>
            </a:xfrm>
          </p:grpSpPr>
          <p:sp>
            <p:nvSpPr>
              <p:cNvPr id="23577" name="Line 12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578" name="Line 13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cxnSp>
          <p:nvCxnSpPr>
            <p:cNvPr id="23576" name="AutoShape 14"/>
            <p:cNvCxnSpPr>
              <a:cxnSpLocks noChangeShapeType="1"/>
              <a:stCxn id="23580" idx="3"/>
              <a:endCxn id="23581" idx="3"/>
            </p:cNvCxnSpPr>
            <p:nvPr/>
          </p:nvCxnSpPr>
          <p:spPr bwMode="auto">
            <a:xfrm>
              <a:off x="5040" y="1037"/>
              <a:ext cx="1" cy="1334"/>
            </a:xfrm>
            <a:prstGeom prst="curvedConnector3">
              <a:avLst>
                <a:gd name="adj1" fmla="val 5320001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558" name="AutoShape 16"/>
          <p:cNvCxnSpPr>
            <a:cxnSpLocks noChangeShapeType="1"/>
          </p:cNvCxnSpPr>
          <p:nvPr/>
        </p:nvCxnSpPr>
        <p:spPr bwMode="auto">
          <a:xfrm rot="5400000">
            <a:off x="4740275" y="2514600"/>
            <a:ext cx="2730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559" name="Group 20"/>
          <p:cNvGrpSpPr>
            <a:grpSpLocks/>
          </p:cNvGrpSpPr>
          <p:nvPr/>
        </p:nvGrpSpPr>
        <p:grpSpPr bwMode="auto">
          <a:xfrm>
            <a:off x="4772025" y="3048000"/>
            <a:ext cx="152400" cy="336550"/>
            <a:chOff x="4566" y="1584"/>
            <a:chExt cx="96" cy="212"/>
          </a:xfrm>
        </p:grpSpPr>
        <p:cxnSp>
          <p:nvCxnSpPr>
            <p:cNvPr id="23571" name="AutoShape 21"/>
            <p:cNvCxnSpPr>
              <a:cxnSpLocks noChangeShapeType="1"/>
              <a:stCxn id="23583" idx="2"/>
              <a:endCxn id="23582" idx="0"/>
            </p:cNvCxnSpPr>
            <p:nvPr/>
          </p:nvCxnSpPr>
          <p:spPr bwMode="auto">
            <a:xfrm rot="5400000">
              <a:off x="4526" y="1690"/>
              <a:ext cx="21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572" name="Group 22"/>
            <p:cNvGrpSpPr>
              <a:grpSpLocks/>
            </p:cNvGrpSpPr>
            <p:nvPr/>
          </p:nvGrpSpPr>
          <p:grpSpPr bwMode="auto">
            <a:xfrm rot="-3507195">
              <a:off x="4566" y="1590"/>
              <a:ext cx="96" cy="96"/>
              <a:chOff x="2352" y="1152"/>
              <a:chExt cx="96" cy="96"/>
            </a:xfrm>
          </p:grpSpPr>
          <p:sp>
            <p:nvSpPr>
              <p:cNvPr id="23573" name="Line 23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574" name="Line 24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grpSp>
        <p:nvGrpSpPr>
          <p:cNvPr id="23560" name="Group 25"/>
          <p:cNvGrpSpPr>
            <a:grpSpLocks/>
          </p:cNvGrpSpPr>
          <p:nvPr/>
        </p:nvGrpSpPr>
        <p:grpSpPr bwMode="auto">
          <a:xfrm>
            <a:off x="5486400" y="2849563"/>
            <a:ext cx="314325" cy="1646237"/>
            <a:chOff x="5039" y="1459"/>
            <a:chExt cx="175" cy="912"/>
          </a:xfrm>
        </p:grpSpPr>
        <p:cxnSp>
          <p:nvCxnSpPr>
            <p:cNvPr id="23567" name="AutoShape 26"/>
            <p:cNvCxnSpPr>
              <a:cxnSpLocks noChangeShapeType="1"/>
            </p:cNvCxnSpPr>
            <p:nvPr/>
          </p:nvCxnSpPr>
          <p:spPr bwMode="auto">
            <a:xfrm flipV="1">
              <a:off x="5039" y="1459"/>
              <a:ext cx="1" cy="912"/>
            </a:xfrm>
            <a:prstGeom prst="curvedConnector3">
              <a:avLst>
                <a:gd name="adj1" fmla="val 22000009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568" name="Group 27"/>
            <p:cNvGrpSpPr>
              <a:grpSpLocks/>
            </p:cNvGrpSpPr>
            <p:nvPr/>
          </p:nvGrpSpPr>
          <p:grpSpPr bwMode="auto">
            <a:xfrm rot="1833358" flipV="1">
              <a:off x="5118" y="1548"/>
              <a:ext cx="96" cy="96"/>
              <a:chOff x="2352" y="1152"/>
              <a:chExt cx="96" cy="96"/>
            </a:xfrm>
          </p:grpSpPr>
          <p:sp>
            <p:nvSpPr>
              <p:cNvPr id="23569" name="Line 28"/>
              <p:cNvSpPr>
                <a:spLocks noChangeShapeType="1"/>
              </p:cNvSpPr>
              <p:nvPr/>
            </p:nvSpPr>
            <p:spPr bwMode="auto">
              <a:xfrm>
                <a:off x="2352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570" name="Line 29"/>
              <p:cNvSpPr>
                <a:spLocks noChangeShapeType="1"/>
              </p:cNvSpPr>
              <p:nvPr/>
            </p:nvSpPr>
            <p:spPr bwMode="auto">
              <a:xfrm flipV="1">
                <a:off x="2352" y="1152"/>
                <a:ext cx="48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sp>
        <p:nvSpPr>
          <p:cNvPr id="23561" name="Text Box 31"/>
          <p:cNvSpPr txBox="1">
            <a:spLocks noChangeArrowheads="1"/>
          </p:cNvSpPr>
          <p:nvPr/>
        </p:nvSpPr>
        <p:spPr bwMode="auto">
          <a:xfrm>
            <a:off x="506413" y="5410200"/>
            <a:ext cx="8001000" cy="3667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1800">
                <a:latin typeface="Calibri" pitchFamily="34" charset="0"/>
              </a:rPr>
              <a:t>A                   B    “A nombra a B”                              A                   B   “A destituye a B”</a:t>
            </a:r>
            <a:endParaRPr lang="es-ES" altLang="es-MX" sz="1800">
              <a:latin typeface="Calibri" pitchFamily="34" charset="0"/>
            </a:endParaRPr>
          </a:p>
        </p:txBody>
      </p:sp>
      <p:sp>
        <p:nvSpPr>
          <p:cNvPr id="23562" name="Line 32"/>
          <p:cNvSpPr>
            <a:spLocks noChangeShapeType="1"/>
          </p:cNvSpPr>
          <p:nvPr/>
        </p:nvSpPr>
        <p:spPr bwMode="auto">
          <a:xfrm>
            <a:off x="866775" y="5599113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MX"/>
          </a:p>
        </p:txBody>
      </p:sp>
      <p:grpSp>
        <p:nvGrpSpPr>
          <p:cNvPr id="23563" name="Group 33"/>
          <p:cNvGrpSpPr>
            <a:grpSpLocks/>
          </p:cNvGrpSpPr>
          <p:nvPr/>
        </p:nvGrpSpPr>
        <p:grpSpPr bwMode="auto">
          <a:xfrm>
            <a:off x="5334000" y="5608638"/>
            <a:ext cx="762000" cy="0"/>
            <a:chOff x="3456" y="3552"/>
            <a:chExt cx="480" cy="0"/>
          </a:xfrm>
        </p:grpSpPr>
        <p:sp>
          <p:nvSpPr>
            <p:cNvPr id="23565" name="Line 34"/>
            <p:cNvSpPr>
              <a:spLocks noChangeShapeType="1"/>
            </p:cNvSpPr>
            <p:nvPr/>
          </p:nvSpPr>
          <p:spPr bwMode="auto">
            <a:xfrm>
              <a:off x="3456" y="3552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3566" name="Line 35"/>
            <p:cNvSpPr>
              <a:spLocks noChangeShapeType="1"/>
            </p:cNvSpPr>
            <p:nvPr/>
          </p:nvSpPr>
          <p:spPr bwMode="auto">
            <a:xfrm>
              <a:off x="3840" y="355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3564" name="Text Box 36"/>
          <p:cNvSpPr txBox="1">
            <a:spLocks noChangeArrowheads="1"/>
          </p:cNvSpPr>
          <p:nvPr/>
        </p:nvSpPr>
        <p:spPr bwMode="auto">
          <a:xfrm>
            <a:off x="1885950" y="304800"/>
            <a:ext cx="5200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sistema semi-presidencial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304800" y="3671888"/>
            <a:ext cx="7620000" cy="2589212"/>
            <a:chOff x="192" y="2313"/>
            <a:chExt cx="4800" cy="1631"/>
          </a:xfrm>
        </p:grpSpPr>
        <p:sp>
          <p:nvSpPr>
            <p:cNvPr id="25644" name="Text Box 43"/>
            <p:cNvSpPr txBox="1">
              <a:spLocks noChangeArrowheads="1"/>
            </p:cNvSpPr>
            <p:nvPr/>
          </p:nvSpPr>
          <p:spPr bwMode="auto">
            <a:xfrm>
              <a:off x="192" y="3713"/>
              <a:ext cx="960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5" name="Text Box 44"/>
            <p:cNvSpPr txBox="1">
              <a:spLocks noChangeArrowheads="1"/>
            </p:cNvSpPr>
            <p:nvPr/>
          </p:nvSpPr>
          <p:spPr bwMode="auto">
            <a:xfrm>
              <a:off x="4608" y="2313"/>
              <a:ext cx="384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coh.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6" name="Text Box 45"/>
            <p:cNvSpPr txBox="1">
              <a:spLocks noChangeArrowheads="1"/>
            </p:cNvSpPr>
            <p:nvPr/>
          </p:nvSpPr>
          <p:spPr bwMode="auto">
            <a:xfrm>
              <a:off x="2400" y="2320"/>
              <a:ext cx="960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</p:grp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17525"/>
            <a:ext cx="14478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533400"/>
            <a:ext cx="144780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8" y="552450"/>
            <a:ext cx="1477962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73088"/>
            <a:ext cx="13716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60388"/>
            <a:ext cx="1371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" y="2711450"/>
            <a:ext cx="160020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714625"/>
            <a:ext cx="15240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4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0000" y="2690813"/>
            <a:ext cx="152400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690813"/>
            <a:ext cx="15240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6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15200" y="2690813"/>
            <a:ext cx="14478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5613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906963"/>
            <a:ext cx="15240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4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967288"/>
            <a:ext cx="15271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5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967288"/>
            <a:ext cx="15271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6" name="Text Box 17"/>
          <p:cNvSpPr txBox="1">
            <a:spLocks noChangeArrowheads="1"/>
          </p:cNvSpPr>
          <p:nvPr/>
        </p:nvSpPr>
        <p:spPr bwMode="auto">
          <a:xfrm>
            <a:off x="6096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58-62</a:t>
            </a:r>
          </a:p>
        </p:txBody>
      </p:sp>
      <p:sp>
        <p:nvSpPr>
          <p:cNvPr id="25617" name="Text Box 18"/>
          <p:cNvSpPr txBox="1">
            <a:spLocks noChangeArrowheads="1"/>
          </p:cNvSpPr>
          <p:nvPr/>
        </p:nvSpPr>
        <p:spPr bwMode="auto">
          <a:xfrm>
            <a:off x="23622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62-67</a:t>
            </a:r>
          </a:p>
        </p:txBody>
      </p:sp>
      <p:sp>
        <p:nvSpPr>
          <p:cNvPr id="25618" name="Text Box 19"/>
          <p:cNvSpPr txBox="1">
            <a:spLocks noChangeArrowheads="1"/>
          </p:cNvSpPr>
          <p:nvPr/>
        </p:nvSpPr>
        <p:spPr bwMode="auto">
          <a:xfrm>
            <a:off x="41148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67-68</a:t>
            </a:r>
          </a:p>
        </p:txBody>
      </p:sp>
      <p:sp>
        <p:nvSpPr>
          <p:cNvPr id="25619" name="Text Box 20"/>
          <p:cNvSpPr txBox="1">
            <a:spLocks noChangeArrowheads="1"/>
          </p:cNvSpPr>
          <p:nvPr/>
        </p:nvSpPr>
        <p:spPr bwMode="auto">
          <a:xfrm>
            <a:off x="58674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68-73</a:t>
            </a:r>
          </a:p>
        </p:txBody>
      </p:sp>
      <p:sp>
        <p:nvSpPr>
          <p:cNvPr id="25620" name="Text Box 21"/>
          <p:cNvSpPr txBox="1">
            <a:spLocks noChangeArrowheads="1"/>
          </p:cNvSpPr>
          <p:nvPr/>
        </p:nvSpPr>
        <p:spPr bwMode="auto">
          <a:xfrm>
            <a:off x="7543800" y="1524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73-78</a:t>
            </a:r>
          </a:p>
        </p:txBody>
      </p:sp>
      <p:sp>
        <p:nvSpPr>
          <p:cNvPr id="25621" name="Text Box 22"/>
          <p:cNvSpPr txBox="1">
            <a:spLocks noChangeArrowheads="1"/>
          </p:cNvSpPr>
          <p:nvPr/>
        </p:nvSpPr>
        <p:spPr bwMode="auto">
          <a:xfrm>
            <a:off x="6096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78-81</a:t>
            </a:r>
          </a:p>
        </p:txBody>
      </p:sp>
      <p:sp>
        <p:nvSpPr>
          <p:cNvPr id="25622" name="Text Box 23"/>
          <p:cNvSpPr txBox="1">
            <a:spLocks noChangeArrowheads="1"/>
          </p:cNvSpPr>
          <p:nvPr/>
        </p:nvSpPr>
        <p:spPr bwMode="auto">
          <a:xfrm>
            <a:off x="23622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81-86</a:t>
            </a:r>
          </a:p>
        </p:txBody>
      </p:sp>
      <p:sp>
        <p:nvSpPr>
          <p:cNvPr id="25623" name="Text Box 24"/>
          <p:cNvSpPr txBox="1">
            <a:spLocks noChangeArrowheads="1"/>
          </p:cNvSpPr>
          <p:nvPr/>
        </p:nvSpPr>
        <p:spPr bwMode="auto">
          <a:xfrm>
            <a:off x="40386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86-88</a:t>
            </a:r>
          </a:p>
        </p:txBody>
      </p:sp>
      <p:sp>
        <p:nvSpPr>
          <p:cNvPr id="25624" name="Text Box 25"/>
          <p:cNvSpPr txBox="1">
            <a:spLocks noChangeArrowheads="1"/>
          </p:cNvSpPr>
          <p:nvPr/>
        </p:nvSpPr>
        <p:spPr bwMode="auto">
          <a:xfrm>
            <a:off x="57912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88-93</a:t>
            </a:r>
          </a:p>
        </p:txBody>
      </p:sp>
      <p:sp>
        <p:nvSpPr>
          <p:cNvPr id="25625" name="Text Box 26"/>
          <p:cNvSpPr txBox="1">
            <a:spLocks noChangeArrowheads="1"/>
          </p:cNvSpPr>
          <p:nvPr/>
        </p:nvSpPr>
        <p:spPr bwMode="auto">
          <a:xfrm>
            <a:off x="7543800" y="23622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93-97</a:t>
            </a:r>
          </a:p>
        </p:txBody>
      </p:sp>
      <p:sp>
        <p:nvSpPr>
          <p:cNvPr id="25626" name="Text Box 27"/>
          <p:cNvSpPr txBox="1">
            <a:spLocks noChangeArrowheads="1"/>
          </p:cNvSpPr>
          <p:nvPr/>
        </p:nvSpPr>
        <p:spPr bwMode="auto">
          <a:xfrm>
            <a:off x="6096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97-02</a:t>
            </a:r>
          </a:p>
        </p:txBody>
      </p:sp>
      <p:sp>
        <p:nvSpPr>
          <p:cNvPr id="25627" name="Text Box 28"/>
          <p:cNvSpPr txBox="1">
            <a:spLocks noChangeArrowheads="1"/>
          </p:cNvSpPr>
          <p:nvPr/>
        </p:nvSpPr>
        <p:spPr bwMode="auto">
          <a:xfrm>
            <a:off x="22860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02-07</a:t>
            </a:r>
          </a:p>
        </p:txBody>
      </p:sp>
      <p:sp>
        <p:nvSpPr>
          <p:cNvPr id="25628" name="Text Box 29"/>
          <p:cNvSpPr txBox="1">
            <a:spLocks noChangeArrowheads="1"/>
          </p:cNvSpPr>
          <p:nvPr/>
        </p:nvSpPr>
        <p:spPr bwMode="auto">
          <a:xfrm>
            <a:off x="39624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07-12</a:t>
            </a:r>
          </a:p>
        </p:txBody>
      </p:sp>
      <p:sp>
        <p:nvSpPr>
          <p:cNvPr id="25629" name="Text Box 30"/>
          <p:cNvSpPr txBox="1">
            <a:spLocks noChangeArrowheads="1"/>
          </p:cNvSpPr>
          <p:nvPr/>
        </p:nvSpPr>
        <p:spPr bwMode="auto">
          <a:xfrm>
            <a:off x="381000" y="1828800"/>
            <a:ext cx="55626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De Gaulle 59-69</a:t>
            </a:r>
          </a:p>
        </p:txBody>
      </p:sp>
      <p:sp>
        <p:nvSpPr>
          <p:cNvPr id="25630" name="Text Box 32"/>
          <p:cNvSpPr txBox="1">
            <a:spLocks noChangeArrowheads="1"/>
          </p:cNvSpPr>
          <p:nvPr/>
        </p:nvSpPr>
        <p:spPr bwMode="auto">
          <a:xfrm>
            <a:off x="5943600" y="1825625"/>
            <a:ext cx="22860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Pompidou 69-74</a:t>
            </a:r>
          </a:p>
        </p:txBody>
      </p:sp>
      <p:sp>
        <p:nvSpPr>
          <p:cNvPr id="25631" name="Text Box 33"/>
          <p:cNvSpPr txBox="1">
            <a:spLocks noChangeArrowheads="1"/>
          </p:cNvSpPr>
          <p:nvPr/>
        </p:nvSpPr>
        <p:spPr bwMode="auto">
          <a:xfrm>
            <a:off x="8153400" y="1828800"/>
            <a:ext cx="5334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...</a:t>
            </a:r>
          </a:p>
        </p:txBody>
      </p:sp>
      <p:sp>
        <p:nvSpPr>
          <p:cNvPr id="25632" name="Text Box 34"/>
          <p:cNvSpPr txBox="1">
            <a:spLocks noChangeArrowheads="1"/>
          </p:cNvSpPr>
          <p:nvPr/>
        </p:nvSpPr>
        <p:spPr bwMode="auto">
          <a:xfrm>
            <a:off x="304800" y="4013200"/>
            <a:ext cx="17526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dirty="0">
                <a:solidFill>
                  <a:srgbClr val="66CCFF"/>
                </a:solidFill>
                <a:latin typeface="Calibri" pitchFamily="34" charset="0"/>
              </a:rPr>
              <a:t>Giscard 74-81</a:t>
            </a:r>
          </a:p>
        </p:txBody>
      </p:sp>
      <p:sp>
        <p:nvSpPr>
          <p:cNvPr id="25633" name="Text Box 35"/>
          <p:cNvSpPr txBox="1">
            <a:spLocks noChangeArrowheads="1"/>
          </p:cNvSpPr>
          <p:nvPr/>
        </p:nvSpPr>
        <p:spPr bwMode="auto">
          <a:xfrm>
            <a:off x="2044700" y="4013200"/>
            <a:ext cx="5956300" cy="406400"/>
          </a:xfrm>
          <a:prstGeom prst="rect">
            <a:avLst/>
          </a:prstGeom>
          <a:solidFill>
            <a:srgbClr val="FF99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chemeClr val="tx2"/>
                </a:solidFill>
                <a:latin typeface="Calibri" pitchFamily="34" charset="0"/>
              </a:rPr>
              <a:t>Mitterrand 81-95</a:t>
            </a:r>
          </a:p>
        </p:txBody>
      </p:sp>
      <p:sp>
        <p:nvSpPr>
          <p:cNvPr id="25634" name="Text Box 36"/>
          <p:cNvSpPr txBox="1">
            <a:spLocks noChangeArrowheads="1"/>
          </p:cNvSpPr>
          <p:nvPr/>
        </p:nvSpPr>
        <p:spPr bwMode="auto">
          <a:xfrm>
            <a:off x="292100" y="6210300"/>
            <a:ext cx="32131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Chirac 95-07</a:t>
            </a:r>
          </a:p>
        </p:txBody>
      </p:sp>
      <p:sp>
        <p:nvSpPr>
          <p:cNvPr id="25635" name="Text Box 37"/>
          <p:cNvSpPr txBox="1">
            <a:spLocks noChangeArrowheads="1"/>
          </p:cNvSpPr>
          <p:nvPr/>
        </p:nvSpPr>
        <p:spPr bwMode="auto">
          <a:xfrm>
            <a:off x="7924800" y="4013200"/>
            <a:ext cx="8382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...</a:t>
            </a:r>
          </a:p>
        </p:txBody>
      </p:sp>
      <p:sp>
        <p:nvSpPr>
          <p:cNvPr id="25636" name="Text Box 38"/>
          <p:cNvSpPr txBox="1">
            <a:spLocks noChangeArrowheads="1"/>
          </p:cNvSpPr>
          <p:nvPr/>
        </p:nvSpPr>
        <p:spPr bwMode="auto">
          <a:xfrm>
            <a:off x="3492500" y="6210300"/>
            <a:ext cx="1765300" cy="406400"/>
          </a:xfrm>
          <a:prstGeom prst="rect">
            <a:avLst/>
          </a:prstGeom>
          <a:solidFill>
            <a:srgbClr val="0033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>
                <a:solidFill>
                  <a:srgbClr val="66CCFF"/>
                </a:solidFill>
                <a:latin typeface="Calibri" pitchFamily="34" charset="0"/>
              </a:rPr>
              <a:t>Sarkozy 07-12</a:t>
            </a:r>
          </a:p>
        </p:txBody>
      </p: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304800" y="3670300"/>
            <a:ext cx="7620000" cy="2589213"/>
            <a:chOff x="192" y="2313"/>
            <a:chExt cx="4800" cy="1631"/>
          </a:xfrm>
        </p:grpSpPr>
        <p:sp>
          <p:nvSpPr>
            <p:cNvPr id="25641" name="Text Box 47"/>
            <p:cNvSpPr txBox="1">
              <a:spLocks noChangeArrowheads="1"/>
            </p:cNvSpPr>
            <p:nvPr/>
          </p:nvSpPr>
          <p:spPr bwMode="auto">
            <a:xfrm>
              <a:off x="192" y="3713"/>
              <a:ext cx="960" cy="231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2" name="Text Box 48"/>
            <p:cNvSpPr txBox="1">
              <a:spLocks noChangeArrowheads="1"/>
            </p:cNvSpPr>
            <p:nvPr/>
          </p:nvSpPr>
          <p:spPr bwMode="auto">
            <a:xfrm>
              <a:off x="4608" y="2313"/>
              <a:ext cx="384" cy="231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coh.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  <p:sp>
          <p:nvSpPr>
            <p:cNvPr id="25643" name="Text Box 49"/>
            <p:cNvSpPr txBox="1">
              <a:spLocks noChangeArrowheads="1"/>
            </p:cNvSpPr>
            <p:nvPr/>
          </p:nvSpPr>
          <p:spPr bwMode="auto">
            <a:xfrm>
              <a:off x="2400" y="2320"/>
              <a:ext cx="960" cy="231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 sz="1800">
                  <a:solidFill>
                    <a:schemeClr val="bg2"/>
                  </a:solidFill>
                  <a:latin typeface="Calibri" pitchFamily="34" charset="0"/>
                </a:rPr>
                <a:t>cohabitation</a:t>
              </a:r>
              <a:endParaRPr lang="en-US" altLang="es-MX">
                <a:solidFill>
                  <a:schemeClr val="bg2"/>
                </a:solidFill>
              </a:endParaRPr>
            </a:p>
          </p:txBody>
        </p:sp>
      </p:grpSp>
      <p:pic>
        <p:nvPicPr>
          <p:cNvPr id="25638" name="Picture 4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953000"/>
            <a:ext cx="15240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39" name="Text Box 29"/>
          <p:cNvSpPr txBox="1">
            <a:spLocks noChangeArrowheads="1"/>
          </p:cNvSpPr>
          <p:nvPr/>
        </p:nvSpPr>
        <p:spPr bwMode="auto">
          <a:xfrm>
            <a:off x="57150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12-</a:t>
            </a:r>
          </a:p>
        </p:txBody>
      </p:sp>
      <p:sp>
        <p:nvSpPr>
          <p:cNvPr id="25640" name="Text Box 38"/>
          <p:cNvSpPr txBox="1">
            <a:spLocks noChangeArrowheads="1"/>
          </p:cNvSpPr>
          <p:nvPr/>
        </p:nvSpPr>
        <p:spPr bwMode="auto">
          <a:xfrm>
            <a:off x="5257800" y="6210300"/>
            <a:ext cx="1905000" cy="406400"/>
          </a:xfrm>
          <a:prstGeom prst="rect">
            <a:avLst/>
          </a:prstGeom>
          <a:solidFill>
            <a:srgbClr val="FF99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dirty="0">
                <a:latin typeface="Calibri" pitchFamily="34" charset="0"/>
              </a:rPr>
              <a:t>Hollande 12-17</a:t>
            </a:r>
          </a:p>
        </p:txBody>
      </p:sp>
      <p:pic>
        <p:nvPicPr>
          <p:cNvPr id="50178" name="Picture 2" descr="Related imag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136" y="4653136"/>
            <a:ext cx="1875360" cy="146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 Box 34"/>
          <p:cNvSpPr txBox="1">
            <a:spLocks noChangeArrowheads="1"/>
          </p:cNvSpPr>
          <p:nvPr/>
        </p:nvSpPr>
        <p:spPr bwMode="auto">
          <a:xfrm>
            <a:off x="7139880" y="6224612"/>
            <a:ext cx="1752600" cy="406401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dirty="0">
                <a:latin typeface="Calibri" pitchFamily="34" charset="0"/>
              </a:rPr>
              <a:t>Macron 17-22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2520950" y="304800"/>
            <a:ext cx="3956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s-MX" altLang="es-MX" sz="3200">
                <a:latin typeface="Calibri" pitchFamily="34" charset="0"/>
              </a:rPr>
              <a:t>¿Un modelo nuevo?</a:t>
            </a:r>
            <a:r>
              <a:rPr lang="en-GB" altLang="es-MX" sz="3200">
                <a:latin typeface="Calibri" pitchFamily="34" charset="0"/>
              </a:rPr>
              <a:t> </a:t>
            </a: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5334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solidFill>
                  <a:srgbClr val="CC0000"/>
                </a:solidFill>
                <a:latin typeface="Calibri" pitchFamily="34" charset="0"/>
              </a:rPr>
              <a:t>Lijphart</a:t>
            </a:r>
            <a:r>
              <a:rPr lang="en-GB" altLang="es-MX" sz="2800">
                <a:latin typeface="Calibri" pitchFamily="34" charset="0"/>
              </a:rPr>
              <a:t>: sistema que puede conducir desde una presidencia fuerte (De Gaulle, Putin) hasta un estilo parlamentario, no amerita ser considerado “nuevo”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33400" y="2741613"/>
            <a:ext cx="8305800" cy="2363787"/>
            <a:chOff x="336" y="1776"/>
            <a:chExt cx="5136" cy="1489"/>
          </a:xfrm>
        </p:grpSpPr>
        <p:sp>
          <p:nvSpPr>
            <p:cNvPr id="26631" name="Text Box 4"/>
            <p:cNvSpPr txBox="1">
              <a:spLocks noChangeArrowheads="1"/>
            </p:cNvSpPr>
            <p:nvPr/>
          </p:nvSpPr>
          <p:spPr bwMode="auto">
            <a:xfrm>
              <a:off x="336" y="1776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None/>
              </a:pPr>
              <a:r>
                <a:rPr lang="en-GB" altLang="es-MX" sz="2800">
                  <a:solidFill>
                    <a:srgbClr val="CC0000"/>
                  </a:solidFill>
                  <a:latin typeface="Calibri" pitchFamily="34" charset="0"/>
                </a:rPr>
                <a:t>                                </a:t>
              </a:r>
              <a:r>
                <a:rPr lang="en-GB" altLang="es-MX" sz="2800">
                  <a:latin typeface="Calibri" pitchFamily="34" charset="0"/>
                </a:rPr>
                <a:t>: esquema Principal-Agente muestra diferencias</a:t>
              </a:r>
            </a:p>
          </p:txBody>
        </p:sp>
        <p:sp>
          <p:nvSpPr>
            <p:cNvPr id="26632" name="Text Box 5"/>
            <p:cNvSpPr txBox="1">
              <a:spLocks noChangeArrowheads="1"/>
            </p:cNvSpPr>
            <p:nvPr/>
          </p:nvSpPr>
          <p:spPr bwMode="auto">
            <a:xfrm>
              <a:off x="336" y="2400"/>
              <a:ext cx="5136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None/>
              </a:pPr>
              <a:r>
                <a:rPr lang="en-GB" altLang="es-MX" sz="2800">
                  <a:latin typeface="Calibri" pitchFamily="34" charset="0"/>
                </a:rPr>
                <a:t>(1) uno o dos agentes del electorado (parl/pres)</a:t>
              </a:r>
              <a:br>
                <a:rPr lang="en-GB" altLang="es-MX" sz="2800">
                  <a:latin typeface="Calibri" pitchFamily="34" charset="0"/>
                </a:rPr>
              </a:br>
              <a:r>
                <a:rPr lang="en-GB" altLang="es-MX" sz="2800">
                  <a:latin typeface="Calibri" pitchFamily="34" charset="0"/>
                </a:rPr>
                <a:t>(2) gobierno puede ser agente de una rama (asamblea en parl/presidente en pres) o de ambas (semi-pres) </a:t>
              </a:r>
            </a:p>
          </p:txBody>
        </p:sp>
      </p:grpSp>
      <p:sp>
        <p:nvSpPr>
          <p:cNvPr id="338950" name="Text Box 6"/>
          <p:cNvSpPr txBox="1">
            <a:spLocks noChangeArrowheads="1"/>
          </p:cNvSpPr>
          <p:nvPr/>
        </p:nvSpPr>
        <p:spPr bwMode="auto">
          <a:xfrm>
            <a:off x="381000" y="5454650"/>
            <a:ext cx="8458200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latin typeface="Calibri" pitchFamily="34" charset="0"/>
              </a:rPr>
              <a:t>Es justo porque gobierno es agente de ambas que semi-pres oscila entre los dos tipos, </a:t>
            </a:r>
            <a:r>
              <a:rPr lang="en-GB" altLang="es-MX" sz="2800" b="1">
                <a:solidFill>
                  <a:srgbClr val="CC0000"/>
                </a:solidFill>
                <a:latin typeface="Calibri" pitchFamily="34" charset="0"/>
              </a:rPr>
              <a:t>s</a:t>
            </a:r>
            <a:r>
              <a:rPr lang="es-MX" altLang="es-MX" sz="2800" b="1">
                <a:solidFill>
                  <a:srgbClr val="CC0000"/>
                </a:solidFill>
                <a:latin typeface="Calibri" pitchFamily="34" charset="0"/>
              </a:rPr>
              <a:t>í</a:t>
            </a:r>
            <a:r>
              <a:rPr lang="es-MX" altLang="es-MX" sz="2800">
                <a:latin typeface="Calibri" pitchFamily="34" charset="0"/>
              </a:rPr>
              <a:t> es un tipo distinto</a:t>
            </a:r>
            <a:endParaRPr lang="en-GB" altLang="es-MX" sz="2800">
              <a:latin typeface="Calibri" pitchFamily="34" charset="0"/>
            </a:endParaRPr>
          </a:p>
        </p:txBody>
      </p:sp>
      <p:sp>
        <p:nvSpPr>
          <p:cNvPr id="26630" name="Text Box 3"/>
          <p:cNvSpPr txBox="1">
            <a:spLocks noChangeArrowheads="1"/>
          </p:cNvSpPr>
          <p:nvPr/>
        </p:nvSpPr>
        <p:spPr bwMode="auto">
          <a:xfrm>
            <a:off x="546100" y="2741613"/>
            <a:ext cx="2819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solidFill>
                  <a:srgbClr val="CC0000"/>
                </a:solidFill>
                <a:latin typeface="Calibri" pitchFamily="34" charset="0"/>
              </a:rPr>
              <a:t>Schleifer+Morgan</a:t>
            </a:r>
            <a:endParaRPr lang="en-GB" altLang="es-MX" sz="28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50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996950" y="304800"/>
            <a:ext cx="7004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n-GB" altLang="es-MX" sz="3200">
                <a:latin typeface="Calibri" pitchFamily="34" charset="0"/>
              </a:rPr>
              <a:t>Variaciones: nombramiento del gob.</a:t>
            </a:r>
          </a:p>
        </p:txBody>
      </p:sp>
      <p:grpSp>
        <p:nvGrpSpPr>
          <p:cNvPr id="27651" name="Group 34"/>
          <p:cNvGrpSpPr>
            <a:grpSpLocks/>
          </p:cNvGrpSpPr>
          <p:nvPr/>
        </p:nvGrpSpPr>
        <p:grpSpPr bwMode="auto">
          <a:xfrm>
            <a:off x="533400" y="1524000"/>
            <a:ext cx="8153400" cy="1016000"/>
            <a:chOff x="336" y="1152"/>
            <a:chExt cx="5136" cy="640"/>
          </a:xfrm>
        </p:grpSpPr>
        <p:sp>
          <p:nvSpPr>
            <p:cNvPr id="27671" name="Text Box 4"/>
            <p:cNvSpPr txBox="1">
              <a:spLocks noChangeArrowheads="1"/>
            </p:cNvSpPr>
            <p:nvPr/>
          </p:nvSpPr>
          <p:spPr bwMode="auto">
            <a:xfrm>
              <a:off x="336" y="115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Pdte s</a:t>
              </a:r>
              <a:r>
                <a:rPr lang="es-MX" altLang="es-MX" sz="2800">
                  <a:latin typeface="Calibri" pitchFamily="34" charset="0"/>
                </a:rPr>
                <a:t>ólo puede vetar nuevo gobierno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(Bulgaria, Níger)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7672" name="Text Box 7"/>
            <p:cNvSpPr txBox="1">
              <a:spLocks noChangeArrowheads="1"/>
            </p:cNvSpPr>
            <p:nvPr/>
          </p:nvSpPr>
          <p:spPr bwMode="auto">
            <a:xfrm>
              <a:off x="2544" y="1504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73" name="Text Box 8"/>
            <p:cNvSpPr txBox="1">
              <a:spLocks noChangeArrowheads="1"/>
            </p:cNvSpPr>
            <p:nvPr/>
          </p:nvSpPr>
          <p:spPr bwMode="auto">
            <a:xfrm>
              <a:off x="3448" y="1496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7674" name="Text Box 9"/>
            <p:cNvSpPr txBox="1">
              <a:spLocks noChangeArrowheads="1"/>
            </p:cNvSpPr>
            <p:nvPr/>
          </p:nvSpPr>
          <p:spPr bwMode="auto">
            <a:xfrm>
              <a:off x="4368" y="1488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75" name="Line 10"/>
            <p:cNvSpPr>
              <a:spLocks noChangeShapeType="1"/>
            </p:cNvSpPr>
            <p:nvPr/>
          </p:nvSpPr>
          <p:spPr bwMode="auto">
            <a:xfrm>
              <a:off x="2928" y="1632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6" name="Line 11"/>
            <p:cNvSpPr>
              <a:spLocks noChangeShapeType="1"/>
            </p:cNvSpPr>
            <p:nvPr/>
          </p:nvSpPr>
          <p:spPr bwMode="auto">
            <a:xfrm flipH="1">
              <a:off x="3264" y="163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7" name="Line 12"/>
            <p:cNvSpPr>
              <a:spLocks noChangeShapeType="1"/>
            </p:cNvSpPr>
            <p:nvPr/>
          </p:nvSpPr>
          <p:spPr bwMode="auto">
            <a:xfrm flipH="1" flipV="1">
              <a:off x="3264" y="158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8" name="Line 13"/>
            <p:cNvSpPr>
              <a:spLocks noChangeShapeType="1"/>
            </p:cNvSpPr>
            <p:nvPr/>
          </p:nvSpPr>
          <p:spPr bwMode="auto">
            <a:xfrm flipH="1">
              <a:off x="3936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9" name="Line 14"/>
            <p:cNvSpPr>
              <a:spLocks noChangeShapeType="1"/>
            </p:cNvSpPr>
            <p:nvPr/>
          </p:nvSpPr>
          <p:spPr bwMode="auto">
            <a:xfrm>
              <a:off x="3936" y="163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80" name="Line 15"/>
            <p:cNvSpPr>
              <a:spLocks noChangeShapeType="1"/>
            </p:cNvSpPr>
            <p:nvPr/>
          </p:nvSpPr>
          <p:spPr bwMode="auto">
            <a:xfrm flipV="1">
              <a:off x="3936" y="158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533400" y="2971800"/>
            <a:ext cx="8153400" cy="1479550"/>
            <a:chOff x="336" y="1900"/>
            <a:chExt cx="5136" cy="932"/>
          </a:xfrm>
        </p:grpSpPr>
        <p:sp>
          <p:nvSpPr>
            <p:cNvPr id="27661" name="Text Box 5"/>
            <p:cNvSpPr txBox="1">
              <a:spLocks noChangeArrowheads="1"/>
            </p:cNvSpPr>
            <p:nvPr/>
          </p:nvSpPr>
          <p:spPr bwMode="auto">
            <a:xfrm>
              <a:off x="336" y="1900"/>
              <a:ext cx="5136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Pdte nombra PM sujeto a </a:t>
              </a:r>
              <a:r>
                <a:rPr lang="es-MX" altLang="es-MX" sz="2800">
                  <a:latin typeface="Calibri" pitchFamily="34" charset="0"/>
                </a:rPr>
                <a:t>investidura por asamblea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(Port., Lituania, Maced., Mongol., Polonia, Eslovenia, Rumania, Rusia)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7662" name="Text Box 16"/>
            <p:cNvSpPr txBox="1">
              <a:spLocks noChangeArrowheads="1"/>
            </p:cNvSpPr>
            <p:nvPr/>
          </p:nvSpPr>
          <p:spPr bwMode="auto">
            <a:xfrm>
              <a:off x="2544" y="2544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63" name="Text Box 17"/>
            <p:cNvSpPr txBox="1">
              <a:spLocks noChangeArrowheads="1"/>
            </p:cNvSpPr>
            <p:nvPr/>
          </p:nvSpPr>
          <p:spPr bwMode="auto">
            <a:xfrm>
              <a:off x="3448" y="2536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7664" name="Text Box 18"/>
            <p:cNvSpPr txBox="1">
              <a:spLocks noChangeArrowheads="1"/>
            </p:cNvSpPr>
            <p:nvPr/>
          </p:nvSpPr>
          <p:spPr bwMode="auto">
            <a:xfrm>
              <a:off x="4368" y="2528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65" name="Line 19"/>
            <p:cNvSpPr>
              <a:spLocks noChangeShapeType="1"/>
            </p:cNvSpPr>
            <p:nvPr/>
          </p:nvSpPr>
          <p:spPr bwMode="auto">
            <a:xfrm>
              <a:off x="2928" y="2672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6" name="Line 20"/>
            <p:cNvSpPr>
              <a:spLocks noChangeShapeType="1"/>
            </p:cNvSpPr>
            <p:nvPr/>
          </p:nvSpPr>
          <p:spPr bwMode="auto">
            <a:xfrm flipH="1">
              <a:off x="3392" y="267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7" name="Line 21"/>
            <p:cNvSpPr>
              <a:spLocks noChangeShapeType="1"/>
            </p:cNvSpPr>
            <p:nvPr/>
          </p:nvSpPr>
          <p:spPr bwMode="auto">
            <a:xfrm flipH="1" flipV="1">
              <a:off x="3392" y="262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8" name="Line 22"/>
            <p:cNvSpPr>
              <a:spLocks noChangeShapeType="1"/>
            </p:cNvSpPr>
            <p:nvPr/>
          </p:nvSpPr>
          <p:spPr bwMode="auto">
            <a:xfrm flipH="1">
              <a:off x="3936" y="267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9" name="Line 23"/>
            <p:cNvSpPr>
              <a:spLocks noChangeShapeType="1"/>
            </p:cNvSpPr>
            <p:nvPr/>
          </p:nvSpPr>
          <p:spPr bwMode="auto">
            <a:xfrm>
              <a:off x="3936" y="267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70" name="Line 24"/>
            <p:cNvSpPr>
              <a:spLocks noChangeShapeType="1"/>
            </p:cNvSpPr>
            <p:nvPr/>
          </p:nvSpPr>
          <p:spPr bwMode="auto">
            <a:xfrm flipV="1">
              <a:off x="3936" y="262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533400" y="4768850"/>
            <a:ext cx="8153400" cy="1504950"/>
            <a:chOff x="336" y="3004"/>
            <a:chExt cx="5136" cy="948"/>
          </a:xfrm>
        </p:grpSpPr>
        <p:sp>
          <p:nvSpPr>
            <p:cNvPr id="27654" name="Text Box 6"/>
            <p:cNvSpPr txBox="1">
              <a:spLocks noChangeArrowheads="1"/>
            </p:cNvSpPr>
            <p:nvPr/>
          </p:nvSpPr>
          <p:spPr bwMode="auto">
            <a:xfrm>
              <a:off x="336" y="3004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Pdte nombra libremente PM sin </a:t>
              </a:r>
              <a:r>
                <a:rPr lang="es-MX" altLang="es-MX" sz="2800">
                  <a:latin typeface="Calibri" pitchFamily="34" charset="0"/>
                </a:rPr>
                <a:t>investidura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(Austria, Francia V, Ucrania, Taiwán, Mali)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7655" name="Text Box 25"/>
            <p:cNvSpPr txBox="1">
              <a:spLocks noChangeArrowheads="1"/>
            </p:cNvSpPr>
            <p:nvPr/>
          </p:nvSpPr>
          <p:spPr bwMode="auto">
            <a:xfrm>
              <a:off x="2544" y="3664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56" name="Text Box 26"/>
            <p:cNvSpPr txBox="1">
              <a:spLocks noChangeArrowheads="1"/>
            </p:cNvSpPr>
            <p:nvPr/>
          </p:nvSpPr>
          <p:spPr bwMode="auto">
            <a:xfrm>
              <a:off x="3448" y="3656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7657" name="Text Box 27"/>
            <p:cNvSpPr txBox="1">
              <a:spLocks noChangeArrowheads="1"/>
            </p:cNvSpPr>
            <p:nvPr/>
          </p:nvSpPr>
          <p:spPr bwMode="auto">
            <a:xfrm>
              <a:off x="4368" y="3648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7658" name="Line 28"/>
            <p:cNvSpPr>
              <a:spLocks noChangeShapeType="1"/>
            </p:cNvSpPr>
            <p:nvPr/>
          </p:nvSpPr>
          <p:spPr bwMode="auto">
            <a:xfrm>
              <a:off x="2928" y="3792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59" name="Line 29"/>
            <p:cNvSpPr>
              <a:spLocks noChangeShapeType="1"/>
            </p:cNvSpPr>
            <p:nvPr/>
          </p:nvSpPr>
          <p:spPr bwMode="auto">
            <a:xfrm flipH="1">
              <a:off x="3392" y="379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7660" name="Line 30"/>
            <p:cNvSpPr>
              <a:spLocks noChangeShapeType="1"/>
            </p:cNvSpPr>
            <p:nvPr/>
          </p:nvSpPr>
          <p:spPr bwMode="auto">
            <a:xfrm flipH="1" flipV="1">
              <a:off x="3392" y="3744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996950" y="304800"/>
            <a:ext cx="7004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n-GB" altLang="es-MX" sz="3200">
                <a:latin typeface="Calibri" pitchFamily="34" charset="0"/>
              </a:rPr>
              <a:t>Variaciones: remoción del gob.</a:t>
            </a:r>
          </a:p>
        </p:txBody>
      </p:sp>
      <p:grpSp>
        <p:nvGrpSpPr>
          <p:cNvPr id="28675" name="Group 44"/>
          <p:cNvGrpSpPr>
            <a:grpSpLocks/>
          </p:cNvGrpSpPr>
          <p:nvPr/>
        </p:nvGrpSpPr>
        <p:grpSpPr bwMode="auto">
          <a:xfrm>
            <a:off x="533400" y="1219200"/>
            <a:ext cx="8153400" cy="1397000"/>
            <a:chOff x="336" y="1008"/>
            <a:chExt cx="5136" cy="880"/>
          </a:xfrm>
        </p:grpSpPr>
        <p:sp>
          <p:nvSpPr>
            <p:cNvPr id="28706" name="Text Box 4"/>
            <p:cNvSpPr txBox="1">
              <a:spLocks noChangeArrowheads="1"/>
            </p:cNvSpPr>
            <p:nvPr/>
          </p:nvSpPr>
          <p:spPr bwMode="auto">
            <a:xfrm>
              <a:off x="336" y="1008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Facultad de la asamblea que pdte no puede disolver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(Lituania, Rumania, Eslovenia, Mongolia)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707" name="Text Box 8"/>
            <p:cNvSpPr txBox="1">
              <a:spLocks noChangeArrowheads="1"/>
            </p:cNvSpPr>
            <p:nvPr/>
          </p:nvSpPr>
          <p:spPr bwMode="auto">
            <a:xfrm>
              <a:off x="960" y="1600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708" name="Text Box 9"/>
            <p:cNvSpPr txBox="1">
              <a:spLocks noChangeArrowheads="1"/>
            </p:cNvSpPr>
            <p:nvPr/>
          </p:nvSpPr>
          <p:spPr bwMode="auto">
            <a:xfrm>
              <a:off x="3448" y="1592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709" name="Text Box 10"/>
            <p:cNvSpPr txBox="1">
              <a:spLocks noChangeArrowheads="1"/>
            </p:cNvSpPr>
            <p:nvPr/>
          </p:nvSpPr>
          <p:spPr bwMode="auto">
            <a:xfrm>
              <a:off x="1872" y="1584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710" name="Line 11"/>
            <p:cNvSpPr>
              <a:spLocks noChangeShapeType="1"/>
            </p:cNvSpPr>
            <p:nvPr/>
          </p:nvSpPr>
          <p:spPr bwMode="auto">
            <a:xfrm>
              <a:off x="2928" y="1728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11" name="Line 12"/>
            <p:cNvSpPr>
              <a:spLocks noChangeShapeType="1"/>
            </p:cNvSpPr>
            <p:nvPr/>
          </p:nvSpPr>
          <p:spPr bwMode="auto">
            <a:xfrm flipH="1">
              <a:off x="3264" y="172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12" name="Line 13"/>
            <p:cNvSpPr>
              <a:spLocks noChangeShapeType="1"/>
            </p:cNvSpPr>
            <p:nvPr/>
          </p:nvSpPr>
          <p:spPr bwMode="auto">
            <a:xfrm flipH="1" flipV="1">
              <a:off x="3264" y="168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533400" y="2743200"/>
            <a:ext cx="8153400" cy="1473200"/>
            <a:chOff x="336" y="1872"/>
            <a:chExt cx="5136" cy="928"/>
          </a:xfrm>
        </p:grpSpPr>
        <p:sp>
          <p:nvSpPr>
            <p:cNvPr id="28696" name="Text Box 5"/>
            <p:cNvSpPr txBox="1">
              <a:spLocks noChangeArrowheads="1"/>
            </p:cNvSpPr>
            <p:nvPr/>
          </p:nvSpPr>
          <p:spPr bwMode="auto">
            <a:xfrm>
              <a:off x="336" y="187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Facultad de la asamblea que pdte puede disolver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(Francia, Portugal, Mali)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697" name="Text Box 17"/>
            <p:cNvSpPr txBox="1">
              <a:spLocks noChangeArrowheads="1"/>
            </p:cNvSpPr>
            <p:nvPr/>
          </p:nvSpPr>
          <p:spPr bwMode="auto">
            <a:xfrm>
              <a:off x="968" y="2512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98" name="Text Box 18"/>
            <p:cNvSpPr txBox="1">
              <a:spLocks noChangeArrowheads="1"/>
            </p:cNvSpPr>
            <p:nvPr/>
          </p:nvSpPr>
          <p:spPr bwMode="auto">
            <a:xfrm>
              <a:off x="3448" y="2504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699" name="Text Box 19"/>
            <p:cNvSpPr txBox="1">
              <a:spLocks noChangeArrowheads="1"/>
            </p:cNvSpPr>
            <p:nvPr/>
          </p:nvSpPr>
          <p:spPr bwMode="auto">
            <a:xfrm>
              <a:off x="1872" y="2496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700" name="Line 20"/>
            <p:cNvSpPr>
              <a:spLocks noChangeShapeType="1"/>
            </p:cNvSpPr>
            <p:nvPr/>
          </p:nvSpPr>
          <p:spPr bwMode="auto">
            <a:xfrm>
              <a:off x="2928" y="2640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1" name="Line 21"/>
            <p:cNvSpPr>
              <a:spLocks noChangeShapeType="1"/>
            </p:cNvSpPr>
            <p:nvPr/>
          </p:nvSpPr>
          <p:spPr bwMode="auto">
            <a:xfrm flipH="1">
              <a:off x="3264" y="264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2" name="Line 22"/>
            <p:cNvSpPr>
              <a:spLocks noChangeShapeType="1"/>
            </p:cNvSpPr>
            <p:nvPr/>
          </p:nvSpPr>
          <p:spPr bwMode="auto">
            <a:xfrm flipH="1" flipV="1">
              <a:off x="3264" y="259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3" name="Line 23"/>
            <p:cNvSpPr>
              <a:spLocks noChangeShapeType="1"/>
            </p:cNvSpPr>
            <p:nvPr/>
          </p:nvSpPr>
          <p:spPr bwMode="auto">
            <a:xfrm>
              <a:off x="1344" y="2640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4" name="Line 24"/>
            <p:cNvSpPr>
              <a:spLocks noChangeShapeType="1"/>
            </p:cNvSpPr>
            <p:nvPr/>
          </p:nvSpPr>
          <p:spPr bwMode="auto">
            <a:xfrm flipH="1">
              <a:off x="1680" y="264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705" name="Line 25"/>
            <p:cNvSpPr>
              <a:spLocks noChangeShapeType="1"/>
            </p:cNvSpPr>
            <p:nvPr/>
          </p:nvSpPr>
          <p:spPr bwMode="auto">
            <a:xfrm flipH="1" flipV="1">
              <a:off x="1680" y="2592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4" name="Group 46"/>
          <p:cNvGrpSpPr>
            <a:grpSpLocks/>
          </p:cNvGrpSpPr>
          <p:nvPr/>
        </p:nvGrpSpPr>
        <p:grpSpPr bwMode="auto">
          <a:xfrm>
            <a:off x="533400" y="4419600"/>
            <a:ext cx="8153400" cy="1022350"/>
            <a:chOff x="336" y="2812"/>
            <a:chExt cx="5136" cy="644"/>
          </a:xfrm>
        </p:grpSpPr>
        <p:sp>
          <p:nvSpPr>
            <p:cNvPr id="28686" name="Text Box 6"/>
            <p:cNvSpPr txBox="1">
              <a:spLocks noChangeArrowheads="1"/>
            </p:cNvSpPr>
            <p:nvPr/>
          </p:nvSpPr>
          <p:spPr bwMode="auto">
            <a:xfrm>
              <a:off x="336" y="2812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Asamblea y pdte tienen misma facultad para remover</a:t>
              </a:r>
              <a:br>
                <a:rPr lang="es-MX" altLang="es-MX" sz="2800">
                  <a:latin typeface="Calibri" pitchFamily="34" charset="0"/>
                </a:rPr>
              </a:br>
              <a:r>
                <a:rPr lang="es-MX" altLang="es-MX" sz="2800">
                  <a:latin typeface="Calibri" pitchFamily="34" charset="0"/>
                </a:rPr>
                <a:t>   (Austria)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687" name="Text Box 26"/>
            <p:cNvSpPr txBox="1">
              <a:spLocks noChangeArrowheads="1"/>
            </p:cNvSpPr>
            <p:nvPr/>
          </p:nvSpPr>
          <p:spPr bwMode="auto">
            <a:xfrm>
              <a:off x="1824" y="3168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88" name="Text Box 27"/>
            <p:cNvSpPr txBox="1">
              <a:spLocks noChangeArrowheads="1"/>
            </p:cNvSpPr>
            <p:nvPr/>
          </p:nvSpPr>
          <p:spPr bwMode="auto">
            <a:xfrm>
              <a:off x="2728" y="3160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689" name="Text Box 28"/>
            <p:cNvSpPr txBox="1">
              <a:spLocks noChangeArrowheads="1"/>
            </p:cNvSpPr>
            <p:nvPr/>
          </p:nvSpPr>
          <p:spPr bwMode="auto">
            <a:xfrm>
              <a:off x="3648" y="3152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90" name="Line 29"/>
            <p:cNvSpPr>
              <a:spLocks noChangeShapeType="1"/>
            </p:cNvSpPr>
            <p:nvPr/>
          </p:nvSpPr>
          <p:spPr bwMode="auto">
            <a:xfrm>
              <a:off x="2208" y="3296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1" name="Line 30"/>
            <p:cNvSpPr>
              <a:spLocks noChangeShapeType="1"/>
            </p:cNvSpPr>
            <p:nvPr/>
          </p:nvSpPr>
          <p:spPr bwMode="auto">
            <a:xfrm flipH="1">
              <a:off x="2544" y="3296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2" name="Line 31"/>
            <p:cNvSpPr>
              <a:spLocks noChangeShapeType="1"/>
            </p:cNvSpPr>
            <p:nvPr/>
          </p:nvSpPr>
          <p:spPr bwMode="auto">
            <a:xfrm flipH="1" flipV="1">
              <a:off x="2544" y="324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3" name="Line 32"/>
            <p:cNvSpPr>
              <a:spLocks noChangeShapeType="1"/>
            </p:cNvSpPr>
            <p:nvPr/>
          </p:nvSpPr>
          <p:spPr bwMode="auto">
            <a:xfrm flipH="1">
              <a:off x="3216" y="329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4" name="Line 33"/>
            <p:cNvSpPr>
              <a:spLocks noChangeShapeType="1"/>
            </p:cNvSpPr>
            <p:nvPr/>
          </p:nvSpPr>
          <p:spPr bwMode="auto">
            <a:xfrm>
              <a:off x="3360" y="3296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95" name="Line 34"/>
            <p:cNvSpPr>
              <a:spLocks noChangeShapeType="1"/>
            </p:cNvSpPr>
            <p:nvPr/>
          </p:nvSpPr>
          <p:spPr bwMode="auto">
            <a:xfrm flipV="1">
              <a:off x="3360" y="324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533400" y="5562600"/>
            <a:ext cx="8153400" cy="990600"/>
            <a:chOff x="336" y="3504"/>
            <a:chExt cx="5136" cy="624"/>
          </a:xfrm>
        </p:grpSpPr>
        <p:sp>
          <p:nvSpPr>
            <p:cNvPr id="28679" name="Text Box 7"/>
            <p:cNvSpPr txBox="1">
              <a:spLocks noChangeArrowheads="1"/>
            </p:cNvSpPr>
            <p:nvPr/>
          </p:nvSpPr>
          <p:spPr bwMode="auto">
            <a:xfrm>
              <a:off x="336" y="3504"/>
              <a:ext cx="513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defTabSz="457200" eaLnBrk="0" hangingPunct="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ts val="1750"/>
                </a:spcBef>
                <a:buFont typeface="Garamond" pitchFamily="18" charset="0"/>
                <a:buChar char="•"/>
              </a:pPr>
              <a:r>
                <a:rPr lang="en-GB" altLang="es-MX" sz="2800">
                  <a:latin typeface="Calibri" pitchFamily="34" charset="0"/>
                </a:rPr>
                <a:t> S</a:t>
              </a:r>
              <a:r>
                <a:rPr lang="es-MX" altLang="es-MX" sz="2800">
                  <a:latin typeface="Calibri" pitchFamily="34" charset="0"/>
                </a:rPr>
                <a:t>ólo pdte que puede además restringir censura por asamblea (Rusia)</a:t>
              </a:r>
              <a:endParaRPr lang="en-GB" altLang="es-MX" sz="2800">
                <a:latin typeface="Calibri" pitchFamily="34" charset="0"/>
              </a:endParaRPr>
            </a:p>
          </p:txBody>
        </p:sp>
        <p:sp>
          <p:nvSpPr>
            <p:cNvPr id="28680" name="Text Box 35"/>
            <p:cNvSpPr txBox="1">
              <a:spLocks noChangeArrowheads="1"/>
            </p:cNvSpPr>
            <p:nvPr/>
          </p:nvSpPr>
          <p:spPr bwMode="auto">
            <a:xfrm>
              <a:off x="2112" y="3840"/>
              <a:ext cx="384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CC0000"/>
                  </a:solidFill>
                  <a:latin typeface="Calibri" pitchFamily="34" charset="0"/>
                </a:rPr>
                <a:t>P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81" name="Text Box 36"/>
            <p:cNvSpPr txBox="1">
              <a:spLocks noChangeArrowheads="1"/>
            </p:cNvSpPr>
            <p:nvPr/>
          </p:nvSpPr>
          <p:spPr bwMode="auto">
            <a:xfrm>
              <a:off x="3016" y="3832"/>
              <a:ext cx="480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latin typeface="Calibri" pitchFamily="34" charset="0"/>
                </a:rPr>
                <a:t>PM</a:t>
              </a:r>
            </a:p>
          </p:txBody>
        </p:sp>
        <p:sp>
          <p:nvSpPr>
            <p:cNvPr id="28682" name="Text Box 37"/>
            <p:cNvSpPr txBox="1">
              <a:spLocks noChangeArrowheads="1"/>
            </p:cNvSpPr>
            <p:nvPr/>
          </p:nvSpPr>
          <p:spPr bwMode="auto">
            <a:xfrm>
              <a:off x="3936" y="3824"/>
              <a:ext cx="105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chemeClr val="accent2"/>
                  </a:solidFill>
                  <a:latin typeface="Calibri" pitchFamily="34" charset="0"/>
                </a:rPr>
                <a:t>Asamblea</a:t>
              </a:r>
              <a:endParaRPr lang="en-US" altLang="es-MX">
                <a:latin typeface="Calibri" pitchFamily="34" charset="0"/>
              </a:endParaRPr>
            </a:p>
          </p:txBody>
        </p:sp>
        <p:sp>
          <p:nvSpPr>
            <p:cNvPr id="28683" name="Line 38"/>
            <p:cNvSpPr>
              <a:spLocks noChangeShapeType="1"/>
            </p:cNvSpPr>
            <p:nvPr/>
          </p:nvSpPr>
          <p:spPr bwMode="auto">
            <a:xfrm>
              <a:off x="2496" y="3968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84" name="Line 39"/>
            <p:cNvSpPr>
              <a:spLocks noChangeShapeType="1"/>
            </p:cNvSpPr>
            <p:nvPr/>
          </p:nvSpPr>
          <p:spPr bwMode="auto">
            <a:xfrm flipH="1">
              <a:off x="2832" y="3968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8685" name="Line 40"/>
            <p:cNvSpPr>
              <a:spLocks noChangeShapeType="1"/>
            </p:cNvSpPr>
            <p:nvPr/>
          </p:nvSpPr>
          <p:spPr bwMode="auto">
            <a:xfrm flipH="1" flipV="1">
              <a:off x="2832" y="3920"/>
              <a:ext cx="48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996950" y="304800"/>
            <a:ext cx="70040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2000"/>
              </a:spcBef>
              <a:buFont typeface="Garamond" pitchFamily="18" charset="0"/>
              <a:buNone/>
            </a:pPr>
            <a:r>
              <a:rPr lang="en-GB" altLang="es-MX" sz="3200">
                <a:latin typeface="Calibri" pitchFamily="34" charset="0"/>
              </a:rPr>
              <a:t>Variaciones institucionales (3)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533400" y="1458913"/>
            <a:ext cx="81534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>
                <a:latin typeface="Calibri" pitchFamily="34" charset="0"/>
              </a:rPr>
              <a:t>Adem</a:t>
            </a:r>
            <a:r>
              <a:rPr lang="es-MX" altLang="es-MX" sz="2800">
                <a:latin typeface="Calibri" pitchFamily="34" charset="0"/>
              </a:rPr>
              <a:t>ás varían los poderes legislativos del presidente</a:t>
            </a:r>
          </a:p>
          <a:p>
            <a:pPr algn="l" eaLnBrk="1" hangingPunct="1">
              <a:spcBef>
                <a:spcPts val="1750"/>
              </a:spcBef>
              <a:buFont typeface="Garamond" pitchFamily="18" charset="0"/>
              <a:buChar char="•"/>
            </a:pPr>
            <a:r>
              <a:rPr lang="en-GB" altLang="es-MX" sz="2800">
                <a:latin typeface="Calibri" pitchFamily="34" charset="0"/>
              </a:rPr>
              <a:t> Veto en bloque, parcial, enmendativo, sin veto</a:t>
            </a:r>
          </a:p>
          <a:p>
            <a:pPr algn="l" eaLnBrk="1" hangingPunct="1">
              <a:spcBef>
                <a:spcPts val="1750"/>
              </a:spcBef>
              <a:buFont typeface="Garamond" pitchFamily="18" charset="0"/>
              <a:buChar char="•"/>
            </a:pPr>
            <a:r>
              <a:rPr lang="en-GB" altLang="es-MX" sz="2800">
                <a:latin typeface="Calibri" pitchFamily="34" charset="0"/>
              </a:rPr>
              <a:t> Poder de decreto</a:t>
            </a:r>
          </a:p>
          <a:p>
            <a:pPr algn="l" eaLnBrk="1" hangingPunct="1">
              <a:spcBef>
                <a:spcPts val="1750"/>
              </a:spcBef>
              <a:buFont typeface="Garamond" pitchFamily="18" charset="0"/>
              <a:buChar char="•"/>
            </a:pPr>
            <a:r>
              <a:rPr lang="en-GB" altLang="es-MX" sz="2800">
                <a:latin typeface="Calibri" pitchFamily="34" charset="0"/>
              </a:rPr>
              <a:t> ...</a:t>
            </a:r>
          </a:p>
        </p:txBody>
      </p:sp>
      <p:sp>
        <p:nvSpPr>
          <p:cNvPr id="342020" name="Text Box 4"/>
          <p:cNvSpPr txBox="1">
            <a:spLocks noChangeArrowheads="1"/>
          </p:cNvSpPr>
          <p:nvPr/>
        </p:nvSpPr>
        <p:spPr bwMode="auto">
          <a:xfrm>
            <a:off x="1905000" y="4464050"/>
            <a:ext cx="5410200" cy="956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ts val="1750"/>
              </a:spcBef>
              <a:buFont typeface="Garamond" pitchFamily="18" charset="0"/>
              <a:buNone/>
            </a:pPr>
            <a:r>
              <a:rPr lang="en-GB" altLang="es-MX" sz="2800" dirty="0">
                <a:latin typeface="Calibri"/>
                <a:cs typeface="Calibri"/>
              </a:rPr>
              <a:t>La agenda Shugart </a:t>
            </a:r>
            <a:r>
              <a:rPr lang="en-GB" altLang="es-MX" sz="2800" dirty="0" err="1">
                <a:latin typeface="Calibri"/>
                <a:cs typeface="Calibri"/>
              </a:rPr>
              <a:t>extendida</a:t>
            </a:r>
            <a:r>
              <a:rPr lang="en-GB" altLang="es-MX" sz="2800" dirty="0">
                <a:latin typeface="Calibri"/>
                <a:cs typeface="Calibri"/>
              </a:rPr>
              <a:t> al semi-</a:t>
            </a:r>
            <a:r>
              <a:rPr lang="en-GB" altLang="es-MX" sz="2800" dirty="0" err="1">
                <a:latin typeface="Calibri"/>
                <a:cs typeface="Calibri"/>
              </a:rPr>
              <a:t>presidencialismo</a:t>
            </a:r>
            <a:endParaRPr lang="en-GB" altLang="es-MX"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20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2419350" y="304800"/>
            <a:ext cx="41338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Las partes del sistema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9747" name="Text Box 3"/>
          <p:cNvSpPr txBox="1">
            <a:spLocks noChangeArrowheads="1"/>
          </p:cNvSpPr>
          <p:nvPr/>
        </p:nvSpPr>
        <p:spPr bwMode="auto">
          <a:xfrm>
            <a:off x="457200" y="2908300"/>
            <a:ext cx="2819400" cy="8318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Jefatura de Estado (presidencia)</a:t>
            </a:r>
            <a:endParaRPr lang="es-ES" altLang="es-MX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9748" name="Text Box 4"/>
          <p:cNvSpPr txBox="1">
            <a:spLocks noChangeArrowheads="1"/>
          </p:cNvSpPr>
          <p:nvPr/>
        </p:nvSpPr>
        <p:spPr bwMode="auto">
          <a:xfrm>
            <a:off x="457200" y="4578350"/>
            <a:ext cx="2819400" cy="8318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Jefatura de gobierno (primer ministro)</a:t>
            </a:r>
            <a:endParaRPr lang="es-ES" altLang="es-MX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9749" name="Text Box 5"/>
          <p:cNvSpPr txBox="1">
            <a:spLocks noChangeArrowheads="1"/>
          </p:cNvSpPr>
          <p:nvPr/>
        </p:nvSpPr>
        <p:spPr bwMode="auto">
          <a:xfrm>
            <a:off x="457200" y="16764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1">
                <a:latin typeface="Calibri" pitchFamily="34" charset="0"/>
              </a:rPr>
              <a:t>Ejecutivo</a:t>
            </a:r>
            <a:endParaRPr lang="es-ES" altLang="es-MX" b="1">
              <a:latin typeface="Calibri" pitchFamily="34" charset="0"/>
            </a:endParaRPr>
          </a:p>
        </p:txBody>
      </p:sp>
      <p:sp>
        <p:nvSpPr>
          <p:cNvPr id="159750" name="Text Box 6"/>
          <p:cNvSpPr txBox="1">
            <a:spLocks noChangeArrowheads="1"/>
          </p:cNvSpPr>
          <p:nvPr/>
        </p:nvSpPr>
        <p:spPr bwMode="auto">
          <a:xfrm>
            <a:off x="3352800" y="16764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1">
                <a:latin typeface="Calibri" pitchFamily="34" charset="0"/>
              </a:rPr>
              <a:t>Legislativo</a:t>
            </a:r>
            <a:endParaRPr lang="es-ES" altLang="es-MX" b="1">
              <a:latin typeface="Calibri" pitchFamily="34" charset="0"/>
            </a:endParaRPr>
          </a:p>
        </p:txBody>
      </p:sp>
      <p:sp>
        <p:nvSpPr>
          <p:cNvPr id="159751" name="Text Box 7"/>
          <p:cNvSpPr txBox="1">
            <a:spLocks noChangeArrowheads="1"/>
          </p:cNvSpPr>
          <p:nvPr/>
        </p:nvSpPr>
        <p:spPr bwMode="auto">
          <a:xfrm>
            <a:off x="5867400" y="16764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b="1">
                <a:latin typeface="Calibri" pitchFamily="34" charset="0"/>
              </a:rPr>
              <a:t>Judicial</a:t>
            </a:r>
            <a:endParaRPr lang="es-ES" altLang="es-MX" b="1">
              <a:latin typeface="Calibri" pitchFamily="34" charset="0"/>
            </a:endParaRPr>
          </a:p>
        </p:txBody>
      </p:sp>
      <p:sp>
        <p:nvSpPr>
          <p:cNvPr id="159752" name="Text Box 8"/>
          <p:cNvSpPr txBox="1">
            <a:spLocks noChangeArrowheads="1"/>
          </p:cNvSpPr>
          <p:nvPr/>
        </p:nvSpPr>
        <p:spPr bwMode="auto">
          <a:xfrm>
            <a:off x="3762375" y="2916238"/>
            <a:ext cx="2057400" cy="8318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Asamblea </a:t>
            </a:r>
            <a:br>
              <a:rPr lang="es-MX" altLang="es-MX">
                <a:latin typeface="Calibri" pitchFamily="34" charset="0"/>
              </a:rPr>
            </a:br>
            <a:r>
              <a:rPr lang="es-MX" altLang="es-MX">
                <a:latin typeface="Calibri" pitchFamily="34" charset="0"/>
              </a:rPr>
              <a:t>Nacional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159753" name="Text Box 9"/>
          <p:cNvSpPr txBox="1">
            <a:spLocks noChangeArrowheads="1"/>
          </p:cNvSpPr>
          <p:nvPr/>
        </p:nvSpPr>
        <p:spPr bwMode="auto">
          <a:xfrm>
            <a:off x="3762375" y="4735513"/>
            <a:ext cx="2057400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Senado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159754" name="Text Box 10"/>
          <p:cNvSpPr txBox="1">
            <a:spLocks noChangeArrowheads="1"/>
          </p:cNvSpPr>
          <p:nvPr/>
        </p:nvSpPr>
        <p:spPr bwMode="auto">
          <a:xfrm>
            <a:off x="6400800" y="3581400"/>
            <a:ext cx="2057400" cy="83185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Consejo</a:t>
            </a:r>
            <a:br>
              <a:rPr lang="es-MX" altLang="es-MX">
                <a:solidFill>
                  <a:schemeClr val="bg1"/>
                </a:solidFill>
                <a:latin typeface="Calibri" pitchFamily="34" charset="0"/>
              </a:rPr>
            </a:br>
            <a:r>
              <a:rPr lang="es-MX" altLang="es-MX">
                <a:solidFill>
                  <a:schemeClr val="bg1"/>
                </a:solidFill>
                <a:latin typeface="Calibri" pitchFamily="34" charset="0"/>
              </a:rPr>
              <a:t>constitucional</a:t>
            </a:r>
            <a:endParaRPr lang="es-ES" altLang="es-MX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9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9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9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animBg="1" autoUpdateAnimBg="0"/>
      <p:bldP spid="159748" grpId="0" animBg="1" autoUpdateAnimBg="0"/>
      <p:bldP spid="159749" grpId="0" autoUpdateAnimBg="0"/>
      <p:bldP spid="159750" grpId="0" autoUpdateAnimBg="0"/>
      <p:bldP spid="159751" grpId="0" autoUpdateAnimBg="0"/>
      <p:bldP spid="159752" grpId="0" animBg="1" autoUpdateAnimBg="0"/>
      <p:bldP spid="159753" grpId="0" animBg="1" autoUpdateAnimBg="0"/>
      <p:bldP spid="159754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2876550" y="304800"/>
            <a:ext cx="3219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 pitchFamily="34" charset="0"/>
              </a:rPr>
              <a:t>El presidente</a:t>
            </a:r>
            <a:endParaRPr lang="es-ES" altLang="es-MX" sz="3200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57700" name="Text Box 4"/>
          <p:cNvSpPr txBox="1">
            <a:spLocks noChangeArrowheads="1"/>
          </p:cNvSpPr>
          <p:nvPr/>
        </p:nvSpPr>
        <p:spPr bwMode="auto">
          <a:xfrm>
            <a:off x="436563" y="28194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>
                <a:latin typeface="Calibri" pitchFamily="34" charset="0"/>
              </a:rPr>
              <a:t> </a:t>
            </a:r>
            <a:r>
              <a:rPr lang="es-MX" altLang="es-MX" sz="3200" b="1">
                <a:latin typeface="Calibri" pitchFamily="34" charset="0"/>
              </a:rPr>
              <a:t>Poderes</a:t>
            </a:r>
            <a:r>
              <a:rPr lang="es-MX" altLang="es-MX" sz="3200">
                <a:latin typeface="Calibri" pitchFamily="34" charset="0"/>
              </a:rPr>
              <a:t> que sólo requieren su firma: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1" name="Text Box 5"/>
          <p:cNvSpPr txBox="1">
            <a:spLocks noChangeArrowheads="1"/>
          </p:cNvSpPr>
          <p:nvPr/>
        </p:nvSpPr>
        <p:spPr bwMode="auto">
          <a:xfrm>
            <a:off x="449263" y="1189038"/>
            <a:ext cx="8389937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 pitchFamily="34" charset="0"/>
              </a:rPr>
              <a:t> </a:t>
            </a:r>
            <a:r>
              <a:rPr lang="es-MX" altLang="es-MX" sz="3200" dirty="0">
                <a:latin typeface="Calibri" pitchFamily="34" charset="0"/>
              </a:rPr>
              <a:t>Electo por mayoría (</a:t>
            </a:r>
            <a:r>
              <a:rPr lang="es-MX" altLang="es-MX" sz="3200" i="1" dirty="0">
                <a:latin typeface="Calibri" pitchFamily="34" charset="0"/>
              </a:rPr>
              <a:t>ballotage</a:t>
            </a:r>
            <a:r>
              <a:rPr lang="es-MX" altLang="es-MX" sz="3200" dirty="0">
                <a:latin typeface="Calibri" pitchFamily="34" charset="0"/>
              </a:rPr>
              <a:t>) c/5 años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  (eran 7 hasta 2002); una reelección posible.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  Hasta 1962: elección indirecta</a:t>
            </a:r>
            <a:endParaRPr lang="es-ES" altLang="es-MX" sz="3200" dirty="0">
              <a:latin typeface="Calibri" pitchFamily="34" charset="0"/>
            </a:endParaRPr>
          </a:p>
        </p:txBody>
      </p:sp>
      <p:sp>
        <p:nvSpPr>
          <p:cNvPr id="157703" name="Text Box 7"/>
          <p:cNvSpPr txBox="1">
            <a:spLocks noChangeArrowheads="1"/>
          </p:cNvSpPr>
          <p:nvPr/>
        </p:nvSpPr>
        <p:spPr bwMode="auto">
          <a:xfrm>
            <a:off x="449263" y="5516563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>
                <a:latin typeface="Calibri" pitchFamily="34" charset="0"/>
              </a:rPr>
              <a:t> </a:t>
            </a:r>
            <a:r>
              <a:rPr lang="es-MX" altLang="es-MX" sz="3200">
                <a:latin typeface="Calibri" pitchFamily="34" charset="0"/>
              </a:rPr>
              <a:t>Norma informal: bajo </a:t>
            </a:r>
            <a:r>
              <a:rPr lang="es-MX" altLang="es-MX" sz="3200" i="1">
                <a:latin typeface="Calibri" pitchFamily="34" charset="0"/>
              </a:rPr>
              <a:t>cohabitation</a:t>
            </a:r>
            <a:r>
              <a:rPr lang="es-MX" altLang="es-MX" sz="3200">
                <a:latin typeface="Calibri" pitchFamily="34" charset="0"/>
              </a:rPr>
              <a:t>: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controla política </a:t>
            </a:r>
            <a:r>
              <a:rPr lang="es-MX" altLang="es-MX" sz="3200" b="1">
                <a:latin typeface="Calibri" pitchFamily="34" charset="0"/>
              </a:rPr>
              <a:t>exterior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4" name="Text Box 8"/>
          <p:cNvSpPr txBox="1">
            <a:spLocks noChangeArrowheads="1"/>
          </p:cNvSpPr>
          <p:nvPr/>
        </p:nvSpPr>
        <p:spPr bwMode="auto">
          <a:xfrm>
            <a:off x="581025" y="3352800"/>
            <a:ext cx="838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disolver la Asamblea Nacional;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5" name="Text Box 9"/>
          <p:cNvSpPr txBox="1">
            <a:spLocks noChangeArrowheads="1"/>
          </p:cNvSpPr>
          <p:nvPr/>
        </p:nvSpPr>
        <p:spPr bwMode="auto">
          <a:xfrm>
            <a:off x="588963" y="3808413"/>
            <a:ext cx="8389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nombra 3 miembros Consejo Constitucional;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57706" name="Text Box 10"/>
          <p:cNvSpPr txBox="1">
            <a:spLocks noChangeArrowheads="1"/>
          </p:cNvSpPr>
          <p:nvPr/>
        </p:nvSpPr>
        <p:spPr bwMode="auto">
          <a:xfrm>
            <a:off x="581025" y="4275138"/>
            <a:ext cx="83899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(3) puede cuestionar constitucionalidad de ley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(pseudo-poder de veto sobre legislación)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7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00" grpId="0" autoUpdateAnimBg="0"/>
      <p:bldP spid="157701" grpId="0" autoUpdateAnimBg="0"/>
      <p:bldP spid="157703" grpId="0" autoUpdateAnimBg="0"/>
      <p:bldP spid="157704" grpId="0" autoUpdateAnimBg="0"/>
      <p:bldP spid="157705" grpId="0" autoUpdateAnimBg="0"/>
      <p:bldP spid="157706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449263" y="1189038"/>
            <a:ext cx="8389937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altLang="es-MX" sz="3200" dirty="0">
                <a:latin typeface="Calibri"/>
                <a:cs typeface="Calibri"/>
              </a:rPr>
              <a:t> </a:t>
            </a:r>
            <a:r>
              <a:rPr lang="es-MX" altLang="es-MX" sz="3200" dirty="0">
                <a:latin typeface="Calibri"/>
                <a:cs typeface="Calibri"/>
              </a:rPr>
              <a:t>Emmanuel Macron (1977, Amiens)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Asesor de François Hollande, luego Ministro de</a:t>
            </a:r>
            <a:r>
              <a:rPr lang="es-ES" altLang="es-MX" sz="3200" dirty="0">
                <a:latin typeface="Calibri"/>
                <a:cs typeface="Calibri"/>
              </a:rPr>
              <a:t> Economía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Rebelde que consiguió arrebatarle al populismo nacionalista la bandera </a:t>
            </a:r>
            <a:r>
              <a:rPr lang="es-MX" altLang="es-MX" sz="3200" dirty="0" err="1">
                <a:latin typeface="Calibri"/>
                <a:cs typeface="Calibri"/>
              </a:rPr>
              <a:t>anti</a:t>
            </a:r>
            <a:r>
              <a:rPr lang="es-MX" altLang="es-MX" sz="3200" i="1" dirty="0" err="1">
                <a:latin typeface="Calibri"/>
                <a:cs typeface="Calibri"/>
              </a:rPr>
              <a:t>establishment</a:t>
            </a:r>
            <a:endParaRPr lang="es-MX" altLang="es-MX" sz="3200" dirty="0" err="1">
              <a:latin typeface="Calibri" pitchFamily="34" charset="0"/>
              <a:cs typeface="Calibri"/>
            </a:endParaRP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i="1" dirty="0" err="1">
                <a:latin typeface="Calibri" pitchFamily="34" charset="0"/>
              </a:rPr>
              <a:t>Gillets</a:t>
            </a:r>
            <a:r>
              <a:rPr lang="es-MX" altLang="es-MX" sz="3200" i="1" dirty="0">
                <a:latin typeface="Calibri" pitchFamily="34" charset="0"/>
              </a:rPr>
              <a:t> </a:t>
            </a:r>
            <a:r>
              <a:rPr lang="es-MX" altLang="es-MX" sz="3200" i="1" dirty="0" err="1">
                <a:latin typeface="Calibri" pitchFamily="34" charset="0"/>
              </a:rPr>
              <a:t>jaunes</a:t>
            </a:r>
            <a:r>
              <a:rPr lang="es-MX" altLang="es-MX" sz="3200" dirty="0">
                <a:latin typeface="Calibri" pitchFamily="34" charset="0"/>
              </a:rPr>
              <a:t> acabaron con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 pitchFamily="34" charset="0"/>
              </a:rPr>
              <a:t>su luna de miel muy pronto</a:t>
            </a:r>
          </a:p>
          <a:p>
            <a:pPr algn="l">
              <a:spcBef>
                <a:spcPct val="50000"/>
              </a:spcBef>
              <a:buChar char="•"/>
            </a:pPr>
            <a:r>
              <a:rPr lang="es-MX" altLang="es-MX" sz="3200" dirty="0">
                <a:latin typeface="Calibri"/>
                <a:ea typeface="Calibri"/>
                <a:cs typeface="Calibri"/>
              </a:rPr>
              <a:t>Primer presidente reelecto </a:t>
            </a:r>
            <a:br>
              <a:rPr lang="es-MX" altLang="es-MX" sz="3200" dirty="0">
                <a:latin typeface="Calibri"/>
                <a:ea typeface="Calibri"/>
                <a:cs typeface="Calibri"/>
              </a:rPr>
            </a:br>
            <a:r>
              <a:rPr lang="es-MX" altLang="es-MX" sz="3200" dirty="0">
                <a:latin typeface="Calibri"/>
                <a:ea typeface="Calibri"/>
                <a:cs typeface="Calibri"/>
              </a:rPr>
              <a:t>en 20 años</a:t>
            </a:r>
            <a:endParaRPr lang="es-MX" altLang="es-MX" sz="3200" dirty="0">
              <a:latin typeface="Calibri" pitchFamily="34" charset="0"/>
              <a:ea typeface="Calibri"/>
              <a:cs typeface="Calibri"/>
            </a:endParaRPr>
          </a:p>
          <a:p>
            <a:pPr algn="l" eaLnBrk="1" hangingPunct="1">
              <a:spcBef>
                <a:spcPct val="50000"/>
              </a:spcBef>
            </a:pPr>
            <a:endParaRPr lang="es-MX" altLang="es-MX" sz="3200" i="1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3" name="Imagen 3" descr="Imagen que contiene persona, hombre, ropa, parado&#10;&#10;Descripción generada automáticamente">
            <a:extLst>
              <a:ext uri="{FF2B5EF4-FFF2-40B4-BE49-F238E27FC236}">
                <a16:creationId xmlns:a16="http://schemas.microsoft.com/office/drawing/2014/main" id="{F4D7BD12-2309-478F-816C-12A7E02E4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748" y="4291855"/>
            <a:ext cx="3228644" cy="19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9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2127250" y="304800"/>
            <a:ext cx="48831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República Francesa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9027" name="Text Box 3"/>
          <p:cNvSpPr txBox="1">
            <a:spLocks noChangeArrowheads="1"/>
          </p:cNvSpPr>
          <p:nvPr/>
        </p:nvSpPr>
        <p:spPr bwMode="auto">
          <a:xfrm>
            <a:off x="403225" y="3224213"/>
            <a:ext cx="81534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IGM: perdió rango hegemónico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   2GM: perdió sus colonias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129028" name="Text Box 4"/>
          <p:cNvSpPr txBox="1">
            <a:spLocks noChangeArrowheads="1"/>
          </p:cNvSpPr>
          <p:nvPr/>
        </p:nvSpPr>
        <p:spPr bwMode="auto">
          <a:xfrm>
            <a:off x="395288" y="4408488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Economía industriales, arquitecta y pilar de la </a:t>
            </a:r>
            <a:br>
              <a:rPr lang="es-MX" altLang="es-MX" sz="3200" dirty="0">
                <a:latin typeface="Calibri"/>
                <a:cs typeface="Calibri"/>
              </a:rPr>
            </a:br>
            <a:r>
              <a:rPr lang="es-MX" altLang="es-MX" sz="3200" dirty="0">
                <a:latin typeface="Calibri"/>
                <a:cs typeface="Calibri"/>
              </a:rPr>
              <a:t>   UE con Alemania </a:t>
            </a:r>
            <a:endParaRPr lang="es-ES" altLang="es-MX" sz="3200" dirty="0">
              <a:latin typeface="Calibri" pitchFamily="34" charset="0"/>
            </a:endParaRPr>
          </a:p>
        </p:txBody>
      </p:sp>
      <p:sp>
        <p:nvSpPr>
          <p:cNvPr id="129031" name="Text Box 7"/>
          <p:cNvSpPr txBox="1">
            <a:spLocks noChangeArrowheads="1"/>
          </p:cNvSpPr>
          <p:nvPr/>
        </p:nvSpPr>
        <p:spPr bwMode="auto">
          <a:xfrm>
            <a:off x="401638" y="24177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/>
                <a:cs typeface="Calibri"/>
              </a:rPr>
              <a:t> Potencia europea en s. XVII y XVIII</a:t>
            </a:r>
            <a:endParaRPr lang="es-ES" altLang="es-MX" sz="3200" dirty="0">
              <a:latin typeface="Calibri"/>
              <a:cs typeface="Calibri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07988" y="1268413"/>
            <a:ext cx="81534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 dirty="0">
                <a:latin typeface="Calibri" pitchFamily="34" charset="0"/>
              </a:rPr>
              <a:t> Primera nación-Estado, fronteras reconocibles desde hace siglos; hoy es una nación diversa</a:t>
            </a:r>
            <a:endParaRPr lang="es-ES" altLang="es-MX" sz="3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autoUpdateAnimBg="0"/>
      <p:bldP spid="129028" grpId="0" autoUpdateAnimBg="0"/>
      <p:bldP spid="129031" grpId="0" autoUpdateAnimBg="0"/>
      <p:bldP spid="7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808262" y="304800"/>
            <a:ext cx="5356026" cy="58477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 pitchFamily="34" charset="0"/>
              </a:rPr>
              <a:t>Aprobación presidencial</a:t>
            </a:r>
            <a:endParaRPr lang="es-ES" altLang="es-MX" sz="3200" dirty="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2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751096E-DBED-4CA4-BF8B-8A1B7BF6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6" y="1516769"/>
            <a:ext cx="8877446" cy="381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74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226695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sistema electoral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76133" name="Text Box 5"/>
          <p:cNvSpPr txBox="1">
            <a:spLocks noChangeArrowheads="1"/>
          </p:cNvSpPr>
          <p:nvPr/>
        </p:nvSpPr>
        <p:spPr bwMode="auto">
          <a:xfrm>
            <a:off x="381000" y="1219200"/>
            <a:ext cx="83899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Distritos uninominales con </a:t>
            </a:r>
            <a:r>
              <a:rPr lang="es-MX" altLang="es-MX" sz="3200" b="1">
                <a:latin typeface="Calibri" pitchFamily="34" charset="0"/>
              </a:rPr>
              <a:t>doble vuelta</a:t>
            </a:r>
            <a:r>
              <a:rPr lang="es-MX" altLang="es-MX" sz="3200">
                <a:latin typeface="Calibri" pitchFamily="34" charset="0"/>
              </a:rPr>
              <a:t> – como en la III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República (IV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tuvo RP)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76134" name="Text Box 6"/>
          <p:cNvSpPr txBox="1">
            <a:spLocks noChangeArrowheads="1"/>
          </p:cNvSpPr>
          <p:nvPr/>
        </p:nvSpPr>
        <p:spPr bwMode="auto">
          <a:xfrm>
            <a:off x="381000" y="5410200"/>
            <a:ext cx="8389938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Elección de Ayuntamientos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en San Luis Potosí 1997-2003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76135" name="Text Box 7"/>
          <p:cNvSpPr txBox="1">
            <a:spLocks noChangeArrowheads="1"/>
          </p:cNvSpPr>
          <p:nvPr/>
        </p:nvSpPr>
        <p:spPr bwMode="auto">
          <a:xfrm>
            <a:off x="381000" y="2590800"/>
            <a:ext cx="838993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 dirty="0">
                <a:latin typeface="Calibri"/>
                <a:cs typeface="Calibri"/>
              </a:rPr>
              <a:t>Elección de </a:t>
            </a:r>
            <a:r>
              <a:rPr lang="es-MX" altLang="es-MX" sz="3200" b="1" dirty="0">
                <a:solidFill>
                  <a:schemeClr val="accent2"/>
                </a:solidFill>
                <a:latin typeface="Calibri"/>
                <a:cs typeface="Calibri"/>
              </a:rPr>
              <a:t>Presidente</a:t>
            </a:r>
            <a:r>
              <a:rPr lang="es-MX" altLang="es-MX" sz="3200" dirty="0">
                <a:latin typeface="Calibri"/>
                <a:cs typeface="Calibri"/>
              </a:rPr>
              <a:t>: si nadie obtiene mayoría, pasan los 2 punteros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Elección de </a:t>
            </a:r>
            <a:r>
              <a:rPr lang="es-MX" altLang="es-MX" sz="3200" b="1" dirty="0">
                <a:solidFill>
                  <a:srgbClr val="CC0000"/>
                </a:solidFill>
                <a:latin typeface="Calibri"/>
                <a:cs typeface="Calibri"/>
              </a:rPr>
              <a:t>Asamblea</a:t>
            </a:r>
            <a:r>
              <a:rPr lang="es-MX" altLang="es-MX" sz="320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lang="es-MX" altLang="es-MX" sz="3200" b="1" dirty="0">
                <a:solidFill>
                  <a:srgbClr val="CC0000"/>
                </a:solidFill>
                <a:latin typeface="Calibri"/>
                <a:cs typeface="Calibri"/>
              </a:rPr>
              <a:t>Nacional</a:t>
            </a:r>
            <a:r>
              <a:rPr lang="es-MX" altLang="es-MX" sz="3200" dirty="0">
                <a:latin typeface="Calibri"/>
                <a:cs typeface="Calibri"/>
              </a:rPr>
              <a:t>: si nadie obtiene mayoría, pasan los </a:t>
            </a:r>
            <a:r>
              <a:rPr lang="es-MX" altLang="es-MX" sz="3200" dirty="0" err="1">
                <a:latin typeface="Calibri"/>
                <a:cs typeface="Calibri"/>
              </a:rPr>
              <a:t>cands</a:t>
            </a:r>
            <a:r>
              <a:rPr lang="es-MX" altLang="es-MX" sz="3200" dirty="0">
                <a:latin typeface="Calibri"/>
                <a:cs typeface="Calibri"/>
              </a:rPr>
              <a:t>. con &gt;12.5%. </a:t>
            </a:r>
            <a:br>
              <a:rPr lang="es-MX" altLang="es-MX" sz="3200" dirty="0">
                <a:latin typeface="Calibri" pitchFamily="34" charset="0"/>
              </a:rPr>
            </a:br>
            <a:r>
              <a:rPr lang="es-MX" altLang="es-MX" sz="3200" dirty="0">
                <a:latin typeface="Calibri"/>
                <a:cs typeface="Calibri"/>
              </a:rPr>
              <a:t>En 2</a:t>
            </a:r>
            <a:r>
              <a:rPr lang="es-MX" altLang="es-MX" sz="3200" baseline="30000" dirty="0">
                <a:latin typeface="Calibri"/>
                <a:cs typeface="Calibri"/>
              </a:rPr>
              <a:t>a</a:t>
            </a:r>
            <a:r>
              <a:rPr lang="es-MX" altLang="es-MX" sz="3200" dirty="0">
                <a:latin typeface="Calibri"/>
                <a:cs typeface="Calibri"/>
              </a:rPr>
              <a:t> ronda basta pluralidad para ganar</a:t>
            </a:r>
            <a:endParaRPr lang="es-ES" altLang="es-MX" sz="3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3" grpId="0" autoUpdateAnimBg="0"/>
      <p:bldP spid="176134" grpId="0" animBg="1" autoUpdateAnimBg="0"/>
      <p:bldP spid="176135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226695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sistema de partidos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152400" y="1249363"/>
            <a:ext cx="8839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Duverger: originalmente 4 partidos que se pareaban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285700" name="Text Box 4"/>
          <p:cNvSpPr txBox="1">
            <a:spLocks noChangeArrowheads="1"/>
          </p:cNvSpPr>
          <p:nvPr/>
        </p:nvSpPr>
        <p:spPr bwMode="auto">
          <a:xfrm>
            <a:off x="381000" y="3870325"/>
            <a:ext cx="838993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Hoy coexisten 3 partidos grandes y 3 chicos:</a:t>
            </a:r>
          </a:p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 pcf     verts       </a:t>
            </a:r>
            <a:r>
              <a:rPr lang="es-MX" altLang="es-MX" sz="3200" b="1">
                <a:latin typeface="Calibri" pitchFamily="34" charset="0"/>
              </a:rPr>
              <a:t>PS           UDF           UMP</a:t>
            </a:r>
            <a:r>
              <a:rPr lang="es-MX" altLang="es-MX" sz="3200">
                <a:latin typeface="Calibri" pitchFamily="34" charset="0"/>
              </a:rPr>
              <a:t>            fn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285703" name="Text Box 7"/>
          <p:cNvSpPr txBox="1">
            <a:spLocks noChangeArrowheads="1"/>
          </p:cNvSpPr>
          <p:nvPr/>
        </p:nvSpPr>
        <p:spPr bwMode="auto">
          <a:xfrm>
            <a:off x="228600" y="2057400"/>
            <a:ext cx="86868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El sistema electoral permite descoordinarse en 1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 ronda sin demasiado riesgo, ya que partidos afines se apoyan en la 2</a:t>
            </a:r>
            <a:r>
              <a:rPr lang="es-MX" altLang="es-MX" sz="3200" baseline="30000">
                <a:latin typeface="Calibri" pitchFamily="34" charset="0"/>
              </a:rPr>
              <a:t>a</a:t>
            </a:r>
            <a:r>
              <a:rPr lang="es-MX" altLang="es-MX" sz="3200">
                <a:latin typeface="Calibri" pitchFamily="34" charset="0"/>
              </a:rPr>
              <a:t>. Aguas... la presidencial de 2002</a:t>
            </a:r>
            <a:endParaRPr lang="es-ES" altLang="es-MX" sz="3200">
              <a:latin typeface="Calibri" pitchFamily="34" charset="0"/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04800" y="5486400"/>
            <a:ext cx="8639175" cy="1076325"/>
            <a:chOff x="192" y="3456"/>
            <a:chExt cx="5442" cy="678"/>
          </a:xfrm>
        </p:grpSpPr>
        <p:pic>
          <p:nvPicPr>
            <p:cNvPr id="33799" name="Picture 8" descr="C:\My Documents\My Pictures\lesverts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" y="3456"/>
              <a:ext cx="466" cy="63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0" name="Picture 9" descr="C:\My Documents\My Pictures\LogoPCF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3536"/>
              <a:ext cx="672" cy="496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1" name="Picture 10" descr="C:\My Documents\My Pictures\LogoPS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6" y="3498"/>
              <a:ext cx="864" cy="636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2" name="Picture 11" descr="C:\My Documents\My Pictures\LogoUDF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" y="3497"/>
              <a:ext cx="858" cy="632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3" name="Picture 12" descr="C:\My Documents\My Pictures\LogoUMP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" y="3502"/>
              <a:ext cx="1114" cy="587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4" name="Picture 13" descr="C:\My Documents\My Pictures\FN.gif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" y="3504"/>
              <a:ext cx="786" cy="579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700" grpId="0" autoUpdateAnimBg="0"/>
      <p:bldP spid="285703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226695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Bi- </a:t>
            </a:r>
            <a:r>
              <a:rPr lang="es-MX" altLang="es-MX" sz="3200" i="1">
                <a:solidFill>
                  <a:schemeClr val="tx2"/>
                </a:solidFill>
                <a:latin typeface="Calibri" pitchFamily="34" charset="0"/>
              </a:rPr>
              <a:t>vs.</a:t>
            </a: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 multi-partidismo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pSp>
        <p:nvGrpSpPr>
          <p:cNvPr id="34819" name="Group 22"/>
          <p:cNvGrpSpPr>
            <a:grpSpLocks/>
          </p:cNvGrpSpPr>
          <p:nvPr/>
        </p:nvGrpSpPr>
        <p:grpSpPr bwMode="auto">
          <a:xfrm>
            <a:off x="152400" y="1412875"/>
            <a:ext cx="8839200" cy="1806575"/>
            <a:chOff x="96" y="890"/>
            <a:chExt cx="5568" cy="1138"/>
          </a:xfrm>
        </p:grpSpPr>
        <p:sp>
          <p:nvSpPr>
            <p:cNvPr id="34831" name="Text Box 3"/>
            <p:cNvSpPr txBox="1">
              <a:spLocks noChangeArrowheads="1"/>
            </p:cNvSpPr>
            <p:nvPr/>
          </p:nvSpPr>
          <p:spPr bwMode="auto">
            <a:xfrm>
              <a:off x="96" y="890"/>
              <a:ext cx="55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3200">
                  <a:latin typeface="Calibri" pitchFamily="34" charset="0"/>
                </a:rPr>
                <a:t>UK: competencia centrípeta sin problemas</a:t>
              </a:r>
              <a:endParaRPr lang="es-ES" altLang="es-MX" sz="3200">
                <a:latin typeface="Calibri" pitchFamily="34" charset="0"/>
              </a:endParaRPr>
            </a:p>
          </p:txBody>
        </p:sp>
        <p:cxnSp>
          <p:nvCxnSpPr>
            <p:cNvPr id="34832" name="4 Conector recto"/>
            <p:cNvCxnSpPr>
              <a:cxnSpLocks noChangeShapeType="1"/>
            </p:cNvCxnSpPr>
            <p:nvPr/>
          </p:nvCxnSpPr>
          <p:spPr bwMode="auto">
            <a:xfrm>
              <a:off x="930" y="1752"/>
              <a:ext cx="371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833" name="Text Box 3"/>
            <p:cNvSpPr txBox="1">
              <a:spLocks noChangeArrowheads="1"/>
            </p:cNvSpPr>
            <p:nvPr/>
          </p:nvSpPr>
          <p:spPr bwMode="auto">
            <a:xfrm>
              <a:off x="1837" y="1795"/>
              <a:ext cx="6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rgbClr val="CC0000"/>
                  </a:solidFill>
                  <a:latin typeface="Calibri" pitchFamily="34" charset="0"/>
                  <a:cs typeface="Arial" charset="0"/>
                </a:rPr>
                <a:t>Labour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34" name="Text Box 3"/>
            <p:cNvSpPr txBox="1">
              <a:spLocks noChangeArrowheads="1"/>
            </p:cNvSpPr>
            <p:nvPr/>
          </p:nvSpPr>
          <p:spPr bwMode="auto">
            <a:xfrm>
              <a:off x="3050" y="1797"/>
              <a:ext cx="6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accent2"/>
                  </a:solidFill>
                  <a:latin typeface="Calibri" pitchFamily="34" charset="0"/>
                  <a:cs typeface="Arial" charset="0"/>
                </a:rPr>
                <a:t>Tories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cxnSp>
          <p:nvCxnSpPr>
            <p:cNvPr id="34835" name="8 Conector recto de flecha"/>
            <p:cNvCxnSpPr>
              <a:cxnSpLocks noChangeShapeType="1"/>
            </p:cNvCxnSpPr>
            <p:nvPr/>
          </p:nvCxnSpPr>
          <p:spPr bwMode="auto">
            <a:xfrm>
              <a:off x="2472" y="1933"/>
              <a:ext cx="227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6" name="9 Conector recto de flecha"/>
            <p:cNvCxnSpPr>
              <a:cxnSpLocks noChangeShapeType="1"/>
            </p:cNvCxnSpPr>
            <p:nvPr/>
          </p:nvCxnSpPr>
          <p:spPr bwMode="auto">
            <a:xfrm rot="10800000" flipV="1">
              <a:off x="2925" y="1933"/>
              <a:ext cx="273" cy="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4820" name="Group 23"/>
          <p:cNvGrpSpPr>
            <a:grpSpLocks/>
          </p:cNvGrpSpPr>
          <p:nvPr/>
        </p:nvGrpSpPr>
        <p:grpSpPr bwMode="auto">
          <a:xfrm>
            <a:off x="150813" y="4043363"/>
            <a:ext cx="8839200" cy="1595437"/>
            <a:chOff x="95" y="2339"/>
            <a:chExt cx="5568" cy="1005"/>
          </a:xfrm>
        </p:grpSpPr>
        <p:sp>
          <p:nvSpPr>
            <p:cNvPr id="34821" name="Text Box 3"/>
            <p:cNvSpPr txBox="1">
              <a:spLocks noChangeArrowheads="1"/>
            </p:cNvSpPr>
            <p:nvPr/>
          </p:nvSpPr>
          <p:spPr bwMode="auto">
            <a:xfrm>
              <a:off x="95" y="2339"/>
              <a:ext cx="55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3200">
                  <a:latin typeface="Calibri" pitchFamily="34" charset="0"/>
                </a:rPr>
                <a:t>Francia: flancos poblados</a:t>
              </a:r>
              <a:endParaRPr lang="es-ES" altLang="es-MX" sz="3200">
                <a:latin typeface="Calibri" pitchFamily="34" charset="0"/>
              </a:endParaRPr>
            </a:p>
          </p:txBody>
        </p:sp>
        <p:cxnSp>
          <p:nvCxnSpPr>
            <p:cNvPr id="34822" name="14 Conector recto"/>
            <p:cNvCxnSpPr>
              <a:cxnSpLocks noChangeShapeType="1"/>
            </p:cNvCxnSpPr>
            <p:nvPr/>
          </p:nvCxnSpPr>
          <p:spPr bwMode="auto">
            <a:xfrm>
              <a:off x="930" y="3061"/>
              <a:ext cx="371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823" name="Text Box 3"/>
            <p:cNvSpPr txBox="1">
              <a:spLocks noChangeArrowheads="1"/>
            </p:cNvSpPr>
            <p:nvPr/>
          </p:nvSpPr>
          <p:spPr bwMode="auto">
            <a:xfrm>
              <a:off x="1837" y="3105"/>
              <a:ext cx="6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rgbClr val="FF3399"/>
                  </a:solidFill>
                  <a:latin typeface="Calibri" pitchFamily="34" charset="0"/>
                  <a:cs typeface="Arial" charset="0"/>
                </a:rPr>
                <a:t>PS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24" name="Text Box 3"/>
            <p:cNvSpPr txBox="1">
              <a:spLocks noChangeArrowheads="1"/>
            </p:cNvSpPr>
            <p:nvPr/>
          </p:nvSpPr>
          <p:spPr bwMode="auto">
            <a:xfrm>
              <a:off x="2914" y="3107"/>
              <a:ext cx="9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chemeClr val="accent2"/>
                  </a:solidFill>
                  <a:latin typeface="Calibri" pitchFamily="34" charset="0"/>
                  <a:cs typeface="Arial" charset="0"/>
                </a:rPr>
                <a:t>Gaullistas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25" name="Text Box 3"/>
            <p:cNvSpPr txBox="1">
              <a:spLocks noChangeArrowheads="1"/>
            </p:cNvSpPr>
            <p:nvPr/>
          </p:nvSpPr>
          <p:spPr bwMode="auto">
            <a:xfrm>
              <a:off x="3867" y="3113"/>
              <a:ext cx="96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latin typeface="Calibri" pitchFamily="34" charset="0"/>
                  <a:cs typeface="Arial" charset="0"/>
                </a:rPr>
                <a:t>FN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4826" name="Text Box 3"/>
            <p:cNvSpPr txBox="1">
              <a:spLocks noChangeArrowheads="1"/>
            </p:cNvSpPr>
            <p:nvPr/>
          </p:nvSpPr>
          <p:spPr bwMode="auto">
            <a:xfrm>
              <a:off x="748" y="3113"/>
              <a:ext cx="6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1800">
                  <a:solidFill>
                    <a:srgbClr val="CC0000"/>
                  </a:solidFill>
                  <a:latin typeface="Calibri" pitchFamily="34" charset="0"/>
                  <a:cs typeface="Arial" charset="0"/>
                </a:rPr>
                <a:t>PC</a:t>
              </a:r>
              <a:endParaRPr lang="es-ES" altLang="es-MX" sz="3200">
                <a:latin typeface="Calibri" pitchFamily="34" charset="0"/>
                <a:cs typeface="Arial" charset="0"/>
              </a:endParaRPr>
            </a:p>
          </p:txBody>
        </p:sp>
        <p:cxnSp>
          <p:nvCxnSpPr>
            <p:cNvPr id="34827" name="23 Conector recto de flecha"/>
            <p:cNvCxnSpPr>
              <a:cxnSpLocks noChangeShapeType="1"/>
            </p:cNvCxnSpPr>
            <p:nvPr/>
          </p:nvCxnSpPr>
          <p:spPr bwMode="auto">
            <a:xfrm>
              <a:off x="2336" y="3219"/>
              <a:ext cx="226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28" name="24 Conector recto de flecha"/>
            <p:cNvCxnSpPr>
              <a:cxnSpLocks noChangeShapeType="1"/>
            </p:cNvCxnSpPr>
            <p:nvPr/>
          </p:nvCxnSpPr>
          <p:spPr bwMode="auto">
            <a:xfrm>
              <a:off x="3758" y="3227"/>
              <a:ext cx="227" cy="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29" name="9 Conector recto de flecha"/>
            <p:cNvCxnSpPr>
              <a:cxnSpLocks noChangeShapeType="1"/>
            </p:cNvCxnSpPr>
            <p:nvPr/>
          </p:nvCxnSpPr>
          <p:spPr bwMode="auto">
            <a:xfrm flipH="1">
              <a:off x="2784" y="3224"/>
              <a:ext cx="25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0" name="9 Conector recto de flecha"/>
            <p:cNvCxnSpPr>
              <a:cxnSpLocks noChangeShapeType="1"/>
            </p:cNvCxnSpPr>
            <p:nvPr/>
          </p:nvCxnSpPr>
          <p:spPr bwMode="auto">
            <a:xfrm flipH="1">
              <a:off x="1776" y="3216"/>
              <a:ext cx="25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FC1DDAFF-2EFB-559B-D5E7-FE00C8114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Calibri"/>
                <a:cs typeface="Calibri"/>
              </a:rPr>
              <a:t>El </a:t>
            </a:r>
            <a:r>
              <a:rPr lang="es-MX" altLang="es-MX" sz="3200" i="1" dirty="0">
                <a:solidFill>
                  <a:schemeClr val="tx2"/>
                </a:solidFill>
                <a:latin typeface="Calibri"/>
                <a:cs typeface="Calibri"/>
              </a:rPr>
              <a:t>Front </a:t>
            </a:r>
            <a:r>
              <a:rPr lang="es-MX" altLang="es-MX" sz="3200" i="1" dirty="0" err="1">
                <a:solidFill>
                  <a:schemeClr val="tx2"/>
                </a:solidFill>
                <a:latin typeface="Calibri"/>
                <a:cs typeface="Calibri"/>
              </a:rPr>
              <a:t>National</a:t>
            </a:r>
            <a:endParaRPr lang="es-ES" altLang="es-MX" sz="3200" i="1" dirty="0" err="1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6DAF5244-16D9-6503-D0B8-CCD84CD94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357" y="1190343"/>
            <a:ext cx="8382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dirty="0">
                <a:latin typeface="Calibri"/>
                <a:cs typeface="Calibri"/>
              </a:rPr>
              <a:t> Fundado en 1973 por Jean-Marie Le Pen, punta de lanza en el populismo nacionalista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s-MX" altLang="es-MX" dirty="0">
                <a:latin typeface="Calibri"/>
                <a:cs typeface="Calibri"/>
              </a:rPr>
              <a:t>2011 su hija Marine le arrebató la franquicia, limó </a:t>
            </a:r>
            <a:br>
              <a:rPr lang="es-MX" altLang="es-MX" dirty="0">
                <a:latin typeface="Calibri"/>
                <a:cs typeface="Calibri"/>
              </a:rPr>
            </a:br>
            <a:r>
              <a:rPr lang="es-MX" altLang="es-MX" dirty="0">
                <a:latin typeface="Calibri"/>
                <a:cs typeface="Calibri"/>
              </a:rPr>
              <a:t>aristas más xenófobas y antisemitas</a:t>
            </a:r>
            <a:endParaRPr lang="es-MX" altLang="es-MX" dirty="0">
              <a:latin typeface="Calibri" pitchFamily="34" charset="0"/>
              <a:cs typeface="Calibri"/>
            </a:endParaRPr>
          </a:p>
        </p:txBody>
      </p:sp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838AA328-CA4B-0EB2-550A-355AF501F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064" y="3903468"/>
            <a:ext cx="2743200" cy="851620"/>
          </a:xfrm>
          <a:prstGeom prst="rect">
            <a:avLst/>
          </a:prstGeom>
        </p:spPr>
      </p:pic>
      <p:pic>
        <p:nvPicPr>
          <p:cNvPr id="5" name="Imagen 4" descr="Imagen que contiene persona, hombre, lentes, vistiendo&#10;&#10;Descripción generada automáticamente">
            <a:extLst>
              <a:ext uri="{FF2B5EF4-FFF2-40B4-BE49-F238E27FC236}">
                <a16:creationId xmlns:a16="http://schemas.microsoft.com/office/drawing/2014/main" id="{6CC8F195-BD6A-4546-1853-94732F317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045" y="1963617"/>
            <a:ext cx="1313347" cy="1792179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040A23CC-EB82-FE5C-889C-175F5EFF7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878" y="4755723"/>
            <a:ext cx="2743200" cy="1831964"/>
          </a:xfrm>
          <a:prstGeom prst="rect">
            <a:avLst/>
          </a:prstGeom>
        </p:spPr>
      </p:pic>
      <p:pic>
        <p:nvPicPr>
          <p:cNvPr id="7" name="Imagen 7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47AA86BE-3387-8322-C1B7-2078F08D8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3362737"/>
            <a:ext cx="5496790" cy="284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40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2286000" y="304800"/>
            <a:ext cx="443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Continuidad del voto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3584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089025"/>
            <a:ext cx="7224712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" y="1066800"/>
            <a:ext cx="7270750" cy="542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57200" y="990600"/>
            <a:ext cx="10515600" cy="5638800"/>
            <a:chOff x="576" y="624"/>
            <a:chExt cx="6624" cy="3552"/>
          </a:xfrm>
        </p:grpSpPr>
        <p:grpSp>
          <p:nvGrpSpPr>
            <p:cNvPr id="35854" name="Group 16"/>
            <p:cNvGrpSpPr>
              <a:grpSpLocks/>
            </p:cNvGrpSpPr>
            <p:nvPr/>
          </p:nvGrpSpPr>
          <p:grpSpPr bwMode="auto">
            <a:xfrm>
              <a:off x="1634" y="624"/>
              <a:ext cx="5566" cy="3552"/>
              <a:chOff x="578" y="672"/>
              <a:chExt cx="5566" cy="3552"/>
            </a:xfrm>
          </p:grpSpPr>
          <p:pic>
            <p:nvPicPr>
              <p:cNvPr id="35856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" y="720"/>
                <a:ext cx="5182" cy="3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857" name="Rectangle 18"/>
              <p:cNvSpPr>
                <a:spLocks noChangeArrowheads="1"/>
              </p:cNvSpPr>
              <p:nvPr/>
            </p:nvSpPr>
            <p:spPr bwMode="auto">
              <a:xfrm>
                <a:off x="4224" y="1584"/>
                <a:ext cx="1920" cy="264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  <p:sp>
            <p:nvSpPr>
              <p:cNvPr id="35858" name="Rectangle 19"/>
              <p:cNvSpPr>
                <a:spLocks noChangeArrowheads="1"/>
              </p:cNvSpPr>
              <p:nvPr/>
            </p:nvSpPr>
            <p:spPr bwMode="auto">
              <a:xfrm>
                <a:off x="3984" y="672"/>
                <a:ext cx="1920" cy="264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/>
                  </a:defRPr>
                </a:lvl9pPr>
              </a:lstStyle>
              <a:p>
                <a:pPr eaLnBrk="1" hangingPunct="1"/>
                <a:endParaRPr lang="es-MX" altLang="es-MX"/>
              </a:p>
            </p:txBody>
          </p:sp>
        </p:grpSp>
        <p:sp>
          <p:nvSpPr>
            <p:cNvPr id="35855" name="Rectangle 20"/>
            <p:cNvSpPr>
              <a:spLocks noChangeArrowheads="1"/>
            </p:cNvSpPr>
            <p:nvPr/>
          </p:nvSpPr>
          <p:spPr bwMode="auto">
            <a:xfrm>
              <a:off x="576" y="672"/>
              <a:ext cx="1056" cy="340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2133600" y="914400"/>
            <a:ext cx="9144000" cy="5791200"/>
            <a:chOff x="336" y="576"/>
            <a:chExt cx="5760" cy="3648"/>
          </a:xfrm>
        </p:grpSpPr>
        <p:pic>
          <p:nvPicPr>
            <p:cNvPr id="3585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624"/>
              <a:ext cx="5424" cy="3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52" name="Rectangle 24"/>
            <p:cNvSpPr>
              <a:spLocks noChangeArrowheads="1"/>
            </p:cNvSpPr>
            <p:nvPr/>
          </p:nvSpPr>
          <p:spPr bwMode="auto">
            <a:xfrm>
              <a:off x="3552" y="576"/>
              <a:ext cx="2400" cy="268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35853" name="Rectangle 25"/>
            <p:cNvSpPr>
              <a:spLocks noChangeArrowheads="1"/>
            </p:cNvSpPr>
            <p:nvPr/>
          </p:nvSpPr>
          <p:spPr bwMode="auto">
            <a:xfrm>
              <a:off x="3696" y="1536"/>
              <a:ext cx="2400" cy="268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</p:grp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2971800" y="1771650"/>
            <a:ext cx="3505200" cy="4248150"/>
            <a:chOff x="1872" y="1116"/>
            <a:chExt cx="2208" cy="2676"/>
          </a:xfrm>
        </p:grpSpPr>
        <p:sp>
          <p:nvSpPr>
            <p:cNvPr id="35848" name="Oval 27"/>
            <p:cNvSpPr>
              <a:spLocks noChangeArrowheads="1"/>
            </p:cNvSpPr>
            <p:nvPr/>
          </p:nvSpPr>
          <p:spPr bwMode="auto">
            <a:xfrm rot="-1786654">
              <a:off x="2592" y="2112"/>
              <a:ext cx="1488" cy="72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n-US" altLang="es-MX">
                <a:solidFill>
                  <a:schemeClr val="accent2"/>
                </a:solidFill>
              </a:endParaRPr>
            </a:p>
          </p:txBody>
        </p:sp>
        <p:sp>
          <p:nvSpPr>
            <p:cNvPr id="35849" name="Oval 28"/>
            <p:cNvSpPr>
              <a:spLocks noChangeArrowheads="1"/>
            </p:cNvSpPr>
            <p:nvPr/>
          </p:nvSpPr>
          <p:spPr bwMode="auto">
            <a:xfrm rot="-1786654">
              <a:off x="2688" y="3072"/>
              <a:ext cx="1056" cy="72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n-US" altLang="es-MX">
                <a:solidFill>
                  <a:schemeClr val="accent2"/>
                </a:solidFill>
              </a:endParaRPr>
            </a:p>
          </p:txBody>
        </p:sp>
        <p:sp>
          <p:nvSpPr>
            <p:cNvPr id="35850" name="Oval 29"/>
            <p:cNvSpPr>
              <a:spLocks noChangeArrowheads="1"/>
            </p:cNvSpPr>
            <p:nvPr/>
          </p:nvSpPr>
          <p:spPr bwMode="auto">
            <a:xfrm rot="-4838255">
              <a:off x="1555" y="1433"/>
              <a:ext cx="1464" cy="83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n-US" altLang="es-MX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File:2012 French legislative election - First round - Majority vote (Metropolitan France, communes &amp; departments)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3" y="765175"/>
            <a:ext cx="59531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1 CuadroTexto"/>
          <p:cNvSpPr txBox="1">
            <a:spLocks noChangeArrowheads="1"/>
          </p:cNvSpPr>
          <p:nvPr/>
        </p:nvSpPr>
        <p:spPr bwMode="auto">
          <a:xfrm>
            <a:off x="2339975" y="231775"/>
            <a:ext cx="4248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s-MX" altLang="es-MX" dirty="0"/>
              <a:t>Elección legislativa junio 2012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16" y="908718"/>
            <a:ext cx="7411968" cy="5616626"/>
          </a:xfrm>
          <a:prstGeom prst="rect">
            <a:avLst/>
          </a:prstGeom>
        </p:spPr>
      </p:pic>
      <p:sp>
        <p:nvSpPr>
          <p:cNvPr id="3" name="1 CuadroTexto"/>
          <p:cNvSpPr txBox="1">
            <a:spLocks noChangeArrowheads="1"/>
          </p:cNvSpPr>
          <p:nvPr/>
        </p:nvSpPr>
        <p:spPr bwMode="auto">
          <a:xfrm>
            <a:off x="2339975" y="231775"/>
            <a:ext cx="4248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s-MX" altLang="es-MX" dirty="0"/>
              <a:t>Elección legislativa 2017</a:t>
            </a:r>
          </a:p>
        </p:txBody>
      </p:sp>
    </p:spTree>
    <p:extLst>
      <p:ext uri="{BB962C8B-B14F-4D97-AF65-F5344CB8AC3E}">
        <p14:creationId xmlns:p14="http://schemas.microsoft.com/office/powerpoint/2010/main" val="3673761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3"/>
          <p:cNvSpPr txBox="1">
            <a:spLocks noChangeArrowheads="1"/>
          </p:cNvSpPr>
          <p:nvPr/>
        </p:nvSpPr>
        <p:spPr bwMode="auto">
          <a:xfrm>
            <a:off x="1047750" y="304800"/>
            <a:ext cx="6877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Cambios en sistema de partidos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34500" name="Text Box 4"/>
          <p:cNvSpPr txBox="1">
            <a:spLocks noChangeArrowheads="1"/>
          </p:cNvSpPr>
          <p:nvPr/>
        </p:nvSpPr>
        <p:spPr bwMode="auto">
          <a:xfrm>
            <a:off x="533400" y="475615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>
                <a:latin typeface="Calibri" pitchFamily="34" charset="0"/>
              </a:rPr>
              <a:t> 1960s-70s: predominio gaullista, PCF los sigue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234501" name="Text Box 5"/>
          <p:cNvSpPr txBox="1">
            <a:spLocks noChangeArrowheads="1"/>
          </p:cNvSpPr>
          <p:nvPr/>
        </p:nvSpPr>
        <p:spPr bwMode="auto">
          <a:xfrm>
            <a:off x="533400" y="5334000"/>
            <a:ext cx="838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>
                <a:latin typeface="Calibri" pitchFamily="34" charset="0"/>
              </a:rPr>
              <a:t> Fin 1970s-80s: PS desbanca al PCF, opción de gobierno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234502" name="Text Box 6"/>
          <p:cNvSpPr txBox="1">
            <a:spLocks noChangeArrowheads="1"/>
          </p:cNvSpPr>
          <p:nvPr/>
        </p:nvSpPr>
        <p:spPr bwMode="auto">
          <a:xfrm>
            <a:off x="533400" y="5943600"/>
            <a:ext cx="838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>
                <a:latin typeface="Calibri" pitchFamily="34" charset="0"/>
              </a:rPr>
              <a:t> Crece la extrema derecha (voto de castigo) mas no en crisis euro</a:t>
            </a:r>
            <a:endParaRPr lang="es-ES" altLang="es-MX">
              <a:latin typeface="Calibri" pitchFamily="34" charset="0"/>
            </a:endParaRPr>
          </a:p>
        </p:txBody>
      </p:sp>
      <p:graphicFrame>
        <p:nvGraphicFramePr>
          <p:cNvPr id="7" name="6 Gráfico"/>
          <p:cNvGraphicFramePr>
            <a:graphicFrameLocks/>
          </p:cNvGraphicFramePr>
          <p:nvPr/>
        </p:nvGraphicFramePr>
        <p:xfrm>
          <a:off x="533400" y="1124744"/>
          <a:ext cx="7927032" cy="3631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00" grpId="0" autoUpdateAnimBg="0"/>
      <p:bldP spid="234501" grpId="0" autoUpdateAnimBg="0"/>
      <p:bldP spid="234502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1047750" y="304800"/>
            <a:ext cx="6877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Las elecciones presidenciales en Francia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344064" name="Object 0"/>
          <p:cNvGraphicFramePr>
            <a:graphicFrameLocks noChangeAspect="1"/>
          </p:cNvGraphicFramePr>
          <p:nvPr/>
        </p:nvGraphicFramePr>
        <p:xfrm>
          <a:off x="762000" y="1219200"/>
          <a:ext cx="4394200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562382" imgH="1629164" progId="Excel.Sheet.8">
                  <p:embed/>
                </p:oleObj>
              </mc:Choice>
              <mc:Fallback>
                <p:oleObj name="Worksheet" r:id="rId2" imgW="1562382" imgH="1629164" progId="Excel.Sheet.8">
                  <p:embed/>
                  <p:pic>
                    <p:nvPicPr>
                      <p:cNvPr id="344064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19200"/>
                        <a:ext cx="4394200" cy="4584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65" name="Object 1"/>
          <p:cNvGraphicFramePr>
            <a:graphicFrameLocks noChangeAspect="1"/>
          </p:cNvGraphicFramePr>
          <p:nvPr/>
        </p:nvGraphicFramePr>
        <p:xfrm>
          <a:off x="5410200" y="1239838"/>
          <a:ext cx="1082675" cy="462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4" imgW="381238" imgH="1629013" progId="Excel.Sheet.8">
                  <p:embed/>
                </p:oleObj>
              </mc:Choice>
              <mc:Fallback>
                <p:oleObj name="Hoja de cálculo" r:id="rId4" imgW="381238" imgH="1629013" progId="Excel.Sheet.8">
                  <p:embed/>
                  <p:pic>
                    <p:nvPicPr>
                      <p:cNvPr id="34406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239838"/>
                        <a:ext cx="1082675" cy="46275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66" name="Object 2"/>
          <p:cNvGraphicFramePr>
            <a:graphicFrameLocks noChangeAspect="1"/>
          </p:cNvGraphicFramePr>
          <p:nvPr/>
        </p:nvGraphicFramePr>
        <p:xfrm>
          <a:off x="6765925" y="1233488"/>
          <a:ext cx="108267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6" imgW="381238" imgH="495538" progId="Excel.Sheet.8">
                  <p:embed/>
                </p:oleObj>
              </mc:Choice>
              <mc:Fallback>
                <p:oleObj name="Hoja de cálculo" r:id="rId6" imgW="381238" imgH="495538" progId="Excel.Sheet.8">
                  <p:embed/>
                  <p:pic>
                    <p:nvPicPr>
                      <p:cNvPr id="3440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5925" y="1233488"/>
                        <a:ext cx="1082675" cy="1406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4" name="Rectangle 6"/>
          <p:cNvSpPr>
            <a:spLocks noChangeArrowheads="1"/>
          </p:cNvSpPr>
          <p:nvPr/>
        </p:nvSpPr>
        <p:spPr bwMode="auto">
          <a:xfrm>
            <a:off x="6769100" y="2133600"/>
            <a:ext cx="1066800" cy="533400"/>
          </a:xfrm>
          <a:prstGeom prst="rect">
            <a:avLst/>
          </a:prstGeom>
          <a:noFill/>
          <a:ln w="57150">
            <a:solidFill>
              <a:srgbClr val="99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4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4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41" name="Picture 9" descr="C:\My Documents\My Pictures\europe_f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50" y="1614488"/>
            <a:ext cx="40322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5" name="Picture 3" descr="C:\My Download Files\Fotos\mapa mexico chichuahu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2687638"/>
            <a:ext cx="2012950" cy="14001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533400" y="5638800"/>
            <a:ext cx="3844925" cy="83026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dirty="0">
                <a:latin typeface="Calibri" pitchFamily="34" charset="0"/>
              </a:rPr>
              <a:t>Chihuahua </a:t>
            </a:r>
            <a:r>
              <a:rPr lang="en-US" altLang="es-MX" dirty="0" err="1">
                <a:latin typeface="Calibri" pitchFamily="34" charset="0"/>
              </a:rPr>
              <a:t>tiene</a:t>
            </a:r>
            <a:r>
              <a:rPr lang="en-US" altLang="es-MX" dirty="0">
                <a:latin typeface="Calibri" pitchFamily="34" charset="0"/>
              </a:rPr>
              <a:t> </a:t>
            </a:r>
            <a:br>
              <a:rPr lang="en-US" altLang="es-MX" dirty="0">
                <a:latin typeface="Calibri" pitchFamily="34" charset="0"/>
              </a:rPr>
            </a:br>
            <a:r>
              <a:rPr lang="en-US" altLang="es-MX" dirty="0">
                <a:latin typeface="Calibri" pitchFamily="34" charset="0"/>
              </a:rPr>
              <a:t>250,000 km</a:t>
            </a:r>
            <a:r>
              <a:rPr lang="en-US" altLang="es-MX" baseline="30000" dirty="0">
                <a:latin typeface="Calibri" pitchFamily="34" charset="0"/>
              </a:rPr>
              <a:t>2</a:t>
            </a:r>
            <a:r>
              <a:rPr lang="en-US" altLang="es-MX" dirty="0">
                <a:latin typeface="Calibri" pitchFamily="34" charset="0"/>
              </a:rPr>
              <a:t> y 3.5M hab.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4495800" y="5673725"/>
            <a:ext cx="4343400" cy="830997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dirty="0">
                <a:latin typeface="Calibri"/>
                <a:cs typeface="Calibri"/>
              </a:rPr>
              <a:t>Francia </a:t>
            </a:r>
            <a:r>
              <a:rPr lang="en-US" altLang="es-MX" dirty="0" err="1">
                <a:latin typeface="Calibri"/>
                <a:cs typeface="Calibri"/>
              </a:rPr>
              <a:t>tiene</a:t>
            </a:r>
            <a:r>
              <a:rPr lang="en-US" altLang="es-MX" dirty="0">
                <a:latin typeface="Calibri"/>
                <a:cs typeface="Calibri"/>
              </a:rPr>
              <a:t> </a:t>
            </a:r>
            <a:r>
              <a:rPr lang="en-US" dirty="0">
                <a:latin typeface="Calibri"/>
                <a:cs typeface="Calibri"/>
              </a:rPr>
              <a:t>500,000 km</a:t>
            </a:r>
            <a:r>
              <a:rPr lang="en-US" baseline="30000" dirty="0">
                <a:latin typeface="Calibri"/>
                <a:cs typeface="Calibri"/>
              </a:rPr>
              <a:t>2 </a:t>
            </a:r>
            <a:br>
              <a:rPr lang="en-US" baseline="30000" dirty="0">
                <a:latin typeface="Calibri"/>
                <a:cs typeface="Calibri"/>
              </a:rPr>
            </a:br>
            <a:r>
              <a:rPr lang="en-US" altLang="es-MX" dirty="0">
                <a:latin typeface="Calibri"/>
                <a:cs typeface="Calibri"/>
              </a:rPr>
              <a:t>y 67M hab.</a:t>
            </a:r>
          </a:p>
        </p:txBody>
      </p:sp>
      <p:pic>
        <p:nvPicPr>
          <p:cNvPr id="146438" name="Picture 6" descr="C:\My Download Files\Fotos\france cheese map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1098550"/>
            <a:ext cx="4064000" cy="4367213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1504950" y="304800"/>
            <a:ext cx="5962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Un poco de perspectiva...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146440" name="Picture 8" descr="C:\Documents and Settings\emagar.COMUNIDAD_ITAM\My Documents\My Pictures\lancashirechees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2228850"/>
            <a:ext cx="2854325" cy="24003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6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6" grpId="0" animBg="1" autoUpdateAnimBg="0"/>
      <p:bldP spid="146437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1047750" y="304800"/>
            <a:ext cx="68770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elección presidencial de 2002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graphicFrame>
        <p:nvGraphicFramePr>
          <p:cNvPr id="345088" name="Object 1024"/>
          <p:cNvGraphicFramePr>
            <a:graphicFrameLocks noChangeAspect="1"/>
          </p:cNvGraphicFramePr>
          <p:nvPr/>
        </p:nvGraphicFramePr>
        <p:xfrm>
          <a:off x="5689600" y="2146300"/>
          <a:ext cx="6223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81474" imgH="819447" progId="Excel.Sheet.8">
                  <p:embed/>
                </p:oleObj>
              </mc:Choice>
              <mc:Fallback>
                <p:oleObj name="Worksheet" r:id="rId2" imgW="381474" imgH="819447" progId="Excel.Sheet.8">
                  <p:embed/>
                  <p:pic>
                    <p:nvPicPr>
                      <p:cNvPr id="345088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9600" y="2146300"/>
                        <a:ext cx="622300" cy="1346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799" name="Rectangle 7"/>
          <p:cNvSpPr>
            <a:spLocks noChangeArrowheads="1"/>
          </p:cNvSpPr>
          <p:nvPr/>
        </p:nvSpPr>
        <p:spPr bwMode="auto">
          <a:xfrm>
            <a:off x="5699125" y="2387600"/>
            <a:ext cx="609600" cy="304800"/>
          </a:xfrm>
          <a:prstGeom prst="rect">
            <a:avLst/>
          </a:prstGeom>
          <a:noFill/>
          <a:ln w="57150">
            <a:solidFill>
              <a:srgbClr val="99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pic>
        <p:nvPicPr>
          <p:cNvPr id="161800" name="Picture 8" descr="C:\My Documents\My Pictures\_1946009_french_elec2_300gra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1143000"/>
            <a:ext cx="3671887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45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4"/>
          <p:cNvSpPr txBox="1">
            <a:spLocks noChangeArrowheads="1"/>
          </p:cNvSpPr>
          <p:nvPr/>
        </p:nvSpPr>
        <p:spPr bwMode="auto">
          <a:xfrm>
            <a:off x="1231900" y="304800"/>
            <a:ext cx="650875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elección presidencial de 2017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40963" name="Text Box 6"/>
          <p:cNvSpPr txBox="1">
            <a:spLocks noChangeArrowheads="1"/>
          </p:cNvSpPr>
          <p:nvPr/>
        </p:nvSpPr>
        <p:spPr bwMode="auto">
          <a:xfrm>
            <a:off x="436563" y="1268413"/>
            <a:ext cx="8389937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PS y LR celebraron primarias abiertas por vez primera – ¿reacción a crisis?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40964" name="Picture 2" descr="Image result for penelope francois fill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38" y="1844675"/>
            <a:ext cx="3211512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4" descr="Benoît Hamon en 2016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4005263"/>
            <a:ext cx="20955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433388" y="2424113"/>
            <a:ext cx="8389937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 typeface="Arial" charset="0"/>
              <a:buChar char="•"/>
            </a:pPr>
            <a:r>
              <a:rPr lang="es-MX" altLang="es-MX" sz="3200">
                <a:latin typeface="Calibri" pitchFamily="34" charset="0"/>
              </a:rPr>
              <a:t>Les Républicains: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François</a:t>
            </a:r>
            <a:r>
              <a:rPr lang="es-ES" altLang="es-MX" sz="3200">
                <a:latin typeface="Calibri" pitchFamily="34" charset="0"/>
              </a:rPr>
              <a:t> Fillon derrotó a</a:t>
            </a:r>
            <a:br>
              <a:rPr lang="es-ES" altLang="es-MX" sz="3200">
                <a:latin typeface="Calibri" pitchFamily="34" charset="0"/>
              </a:rPr>
            </a:br>
            <a:r>
              <a:rPr lang="es-ES" altLang="es-MX" sz="3200">
                <a:latin typeface="Calibri" pitchFamily="34" charset="0"/>
              </a:rPr>
              <a:t>Sarkozy y Juppé</a:t>
            </a:r>
            <a:endParaRPr lang="es-MX" altLang="es-MX" sz="3200">
              <a:latin typeface="Calibri" pitchFamily="34" charset="0"/>
            </a:endParaRPr>
          </a:p>
        </p:txBody>
      </p:sp>
      <p:sp>
        <p:nvSpPr>
          <p:cNvPr id="40967" name="Text Box 6"/>
          <p:cNvSpPr txBox="1">
            <a:spLocks noChangeArrowheads="1"/>
          </p:cNvSpPr>
          <p:nvPr/>
        </p:nvSpPr>
        <p:spPr bwMode="auto">
          <a:xfrm>
            <a:off x="430213" y="4292600"/>
            <a:ext cx="8389937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 typeface="Arial" charset="0"/>
              <a:buChar char="•"/>
            </a:pPr>
            <a:r>
              <a:rPr lang="es-MX" altLang="es-MX" sz="3200">
                <a:latin typeface="Calibri" pitchFamily="34" charset="0"/>
              </a:rPr>
              <a:t>Socialistas: Hollande descartó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contender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Benoît Hamon, socialista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tradicional derrotó a Manuel Valls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33375"/>
            <a:ext cx="6191250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 descr="C:\Users\emagarm\Documents\Dropbox\data\elecs\france\pollsPres20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5075"/>
            <a:ext cx="91440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10"/>
          <p:cNvSpPr txBox="1">
            <a:spLocks noChangeArrowheads="1"/>
          </p:cNvSpPr>
          <p:nvPr/>
        </p:nvSpPr>
        <p:spPr bwMode="auto">
          <a:xfrm>
            <a:off x="2495550" y="304800"/>
            <a:ext cx="3981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Primer Ministro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2827" name="Text Box 11"/>
          <p:cNvSpPr txBox="1">
            <a:spLocks noChangeArrowheads="1"/>
          </p:cNvSpPr>
          <p:nvPr/>
        </p:nvSpPr>
        <p:spPr bwMode="auto">
          <a:xfrm>
            <a:off x="436563" y="12954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Lo nombra el presidente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(no puede destituirlo)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2828" name="Text Box 12"/>
          <p:cNvSpPr txBox="1">
            <a:spLocks noChangeArrowheads="1"/>
          </p:cNvSpPr>
          <p:nvPr/>
        </p:nvSpPr>
        <p:spPr bwMode="auto">
          <a:xfrm>
            <a:off x="436563" y="2438400"/>
            <a:ext cx="8389937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Requiere de la confianza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de la AN (mayoría)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2829" name="Text Box 13"/>
          <p:cNvSpPr txBox="1">
            <a:spLocks noChangeArrowheads="1"/>
          </p:cNvSpPr>
          <p:nvPr/>
        </p:nvSpPr>
        <p:spPr bwMode="auto">
          <a:xfrm>
            <a:off x="436563" y="35814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Poderes propios (sólo requieren su firma): </a:t>
            </a:r>
          </a:p>
        </p:txBody>
      </p:sp>
      <p:sp>
        <p:nvSpPr>
          <p:cNvPr id="162830" name="Text Box 14"/>
          <p:cNvSpPr txBox="1">
            <a:spLocks noChangeArrowheads="1"/>
          </p:cNvSpPr>
          <p:nvPr/>
        </p:nvSpPr>
        <p:spPr bwMode="auto">
          <a:xfrm>
            <a:off x="601663" y="4846638"/>
            <a:ext cx="8389937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cuenta con recursos para empujar su agenda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legislativa en el pleno (moción de urgencia,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</a:t>
            </a:r>
            <a:r>
              <a:rPr lang="es-MX" altLang="es-MX" sz="3200" i="1">
                <a:latin typeface="Calibri" pitchFamily="34" charset="0"/>
              </a:rPr>
              <a:t>vote bloqué</a:t>
            </a:r>
            <a:r>
              <a:rPr lang="es-MX" altLang="es-MX" sz="3200">
                <a:latin typeface="Calibri" pitchFamily="34" charset="0"/>
              </a:rPr>
              <a:t>, ...)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2831" name="Text Box 15"/>
          <p:cNvSpPr txBox="1">
            <a:spLocks noChangeArrowheads="1"/>
          </p:cNvSpPr>
          <p:nvPr/>
        </p:nvSpPr>
        <p:spPr bwMode="auto">
          <a:xfrm>
            <a:off x="581025" y="4221163"/>
            <a:ext cx="83899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solicitar revisión de una ley por CC;</a:t>
            </a:r>
            <a:endParaRPr lang="es-ES" altLang="es-MX" sz="3200">
              <a:latin typeface="Calibri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5076056" y="1022350"/>
            <a:ext cx="3831216" cy="2478088"/>
            <a:chOff x="5076056" y="1022350"/>
            <a:chExt cx="3831216" cy="2478088"/>
          </a:xfrm>
        </p:grpSpPr>
        <p:sp>
          <p:nvSpPr>
            <p:cNvPr id="45065" name="15 Rectángulo"/>
            <p:cNvSpPr>
              <a:spLocks noChangeArrowheads="1"/>
            </p:cNvSpPr>
            <p:nvPr/>
          </p:nvSpPr>
          <p:spPr bwMode="auto">
            <a:xfrm>
              <a:off x="5076056" y="1022350"/>
              <a:ext cx="3751214" cy="2478088"/>
            </a:xfrm>
            <a:prstGeom prst="rect">
              <a:avLst/>
            </a:prstGeom>
            <a:solidFill>
              <a:srgbClr val="990000"/>
            </a:solidFill>
            <a:ln w="9525" algn="ctr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/>
            </a:p>
          </p:txBody>
        </p:sp>
        <p:sp>
          <p:nvSpPr>
            <p:cNvPr id="45067" name="17 CuadroTexto"/>
            <p:cNvSpPr txBox="1">
              <a:spLocks noChangeArrowheads="1"/>
            </p:cNvSpPr>
            <p:nvPr/>
          </p:nvSpPr>
          <p:spPr bwMode="auto">
            <a:xfrm>
              <a:off x="5148064" y="3038736"/>
              <a:ext cx="375920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r>
                <a:rPr lang="es-MX" altLang="es-MX" dirty="0">
                  <a:solidFill>
                    <a:srgbClr val="FFC000"/>
                  </a:solidFill>
                  <a:latin typeface="Arial"/>
                  <a:cs typeface="Arial"/>
                </a:rPr>
                <a:t>E. Philippe (2017-20)</a:t>
              </a:r>
            </a:p>
          </p:txBody>
        </p:sp>
        <p:pic>
          <p:nvPicPr>
            <p:cNvPr id="52228" name="Picture 4" descr="Image result for premier ministre franc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1095865"/>
              <a:ext cx="3513038" cy="197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27" grpId="0" autoUpdateAnimBg="0"/>
      <p:bldP spid="162828" grpId="0" autoUpdateAnimBg="0"/>
      <p:bldP spid="162829" grpId="0" autoUpdateAnimBg="0"/>
      <p:bldP spid="162830" grpId="0" autoUpdateAnimBg="0"/>
      <p:bldP spid="162831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ext Box 2"/>
          <p:cNvSpPr txBox="1">
            <a:spLocks noChangeArrowheads="1"/>
          </p:cNvSpPr>
          <p:nvPr/>
        </p:nvSpPr>
        <p:spPr bwMode="auto">
          <a:xfrm>
            <a:off x="447675" y="1828800"/>
            <a:ext cx="83915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vote bloqué </a:t>
            </a:r>
            <a:r>
              <a:rPr lang="es-MX" altLang="es-MX" sz="2800">
                <a:latin typeface="Calibri" pitchFamily="34" charset="0"/>
              </a:rPr>
              <a:t>(44.3) – permite al gobierno seleccionar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artículos y enmiendas de un proyecto de ley, excluir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lo que le disguste, y poner el paquete a votación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todo-o-nada en la AN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63843" name="Text Box 3"/>
          <p:cNvSpPr txBox="1">
            <a:spLocks noChangeArrowheads="1"/>
          </p:cNvSpPr>
          <p:nvPr/>
        </p:nvSpPr>
        <p:spPr bwMode="auto">
          <a:xfrm>
            <a:off x="436563" y="3868738"/>
            <a:ext cx="83915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</a:t>
            </a:r>
            <a:r>
              <a:rPr lang="es-MX" altLang="es-MX" sz="2800" i="1">
                <a:latin typeface="Calibri" pitchFamily="34" charset="0"/>
              </a:rPr>
              <a:t>le “49.3” </a:t>
            </a:r>
            <a:r>
              <a:rPr lang="es-MX" altLang="es-MX" sz="2800">
                <a:latin typeface="Calibri" pitchFamily="34" charset="0"/>
              </a:rPr>
              <a:t>(o “</a:t>
            </a:r>
            <a:r>
              <a:rPr lang="es-MX" altLang="es-MX" sz="2800" i="1">
                <a:latin typeface="Calibri" pitchFamily="34" charset="0"/>
              </a:rPr>
              <a:t>guillotine</a:t>
            </a:r>
            <a:r>
              <a:rPr lang="es-MX" altLang="es-MX" sz="2800">
                <a:latin typeface="Calibri" pitchFamily="34" charset="0"/>
              </a:rPr>
              <a:t>”) – permite al gobierno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detener el debate y, de no presentarse una moción de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censura en las 24h siguientes, considerar un proyecto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adoptado en la forma designada por el gobierno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438150" y="304800"/>
            <a:ext cx="8096250" cy="11906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600">
                <a:solidFill>
                  <a:schemeClr val="tx2"/>
                </a:solidFill>
                <a:latin typeface="Calibri" pitchFamily="34" charset="0"/>
              </a:rPr>
              <a:t>Herramientas institucionales del </a:t>
            </a:r>
            <a:br>
              <a:rPr lang="es-MX" altLang="es-MX" sz="3600">
                <a:solidFill>
                  <a:schemeClr val="tx2"/>
                </a:solidFill>
                <a:latin typeface="Calibri" pitchFamily="34" charset="0"/>
              </a:rPr>
            </a:br>
            <a:r>
              <a:rPr lang="es-MX" altLang="es-MX" sz="3600">
                <a:solidFill>
                  <a:schemeClr val="tx2"/>
                </a:solidFill>
                <a:latin typeface="Calibri" pitchFamily="34" charset="0"/>
              </a:rPr>
              <a:t>PM para presionar a su mayoría</a:t>
            </a:r>
            <a:endParaRPr lang="es-ES" altLang="es-MX" sz="36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3845" name="Text Box 5"/>
          <p:cNvSpPr txBox="1">
            <a:spLocks noChangeArrowheads="1"/>
          </p:cNvSpPr>
          <p:nvPr/>
        </p:nvSpPr>
        <p:spPr bwMode="auto">
          <a:xfrm>
            <a:off x="1219200" y="5943600"/>
            <a:ext cx="62484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Uso electoral “</a:t>
            </a:r>
            <a:r>
              <a:rPr lang="es-MX" altLang="es-MX" i="1">
                <a:latin typeface="Calibri" pitchFamily="34" charset="0"/>
              </a:rPr>
              <a:t>position-taking”</a:t>
            </a:r>
            <a:r>
              <a:rPr lang="es-MX" altLang="es-MX">
                <a:latin typeface="Calibri" pitchFamily="34" charset="0"/>
              </a:rPr>
              <a:t> del 49.3 (Huber)</a:t>
            </a:r>
            <a:endParaRPr lang="es-ES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3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 autoUpdateAnimBg="0"/>
      <p:bldP spid="163843" grpId="0" autoUpdateAnimBg="0"/>
      <p:bldP spid="163845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361950" y="304800"/>
            <a:ext cx="8248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Poderes compartidos por Presidente y PM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8963" name="Text Box 3"/>
          <p:cNvSpPr txBox="1">
            <a:spLocks noChangeArrowheads="1"/>
          </p:cNvSpPr>
          <p:nvPr/>
        </p:nvSpPr>
        <p:spPr bwMode="auto">
          <a:xfrm>
            <a:off x="436563" y="1371600"/>
            <a:ext cx="8389937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Vaguedad constitucional: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art.21: PM dirije la acción del gobierno.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   Formalmente “gob.”= consejo de ministros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art.9: Pdte preside el consejo de ministros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4" name="Text Box 4"/>
          <p:cNvSpPr txBox="1">
            <a:spLocks noChangeArrowheads="1"/>
          </p:cNvSpPr>
          <p:nvPr/>
        </p:nvSpPr>
        <p:spPr bwMode="auto">
          <a:xfrm>
            <a:off x="4814888" y="1046163"/>
            <a:ext cx="41148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2800">
                <a:latin typeface="Calibri" pitchFamily="34" charset="0"/>
              </a:rPr>
              <a:t>¿qué pasa si Pdte y PM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son de partidos distintos?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68965" name="Text Box 5"/>
          <p:cNvSpPr txBox="1">
            <a:spLocks noChangeArrowheads="1"/>
          </p:cNvSpPr>
          <p:nvPr/>
        </p:nvSpPr>
        <p:spPr bwMode="auto">
          <a:xfrm>
            <a:off x="436563" y="34290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Requieren ambas firmas: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6" name="Text Box 6"/>
          <p:cNvSpPr txBox="1">
            <a:spLocks noChangeArrowheads="1"/>
          </p:cNvSpPr>
          <p:nvPr/>
        </p:nvSpPr>
        <p:spPr bwMode="auto">
          <a:xfrm>
            <a:off x="581025" y="3962400"/>
            <a:ext cx="838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(1) Nombramiento de los ministros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7" name="Text Box 7"/>
          <p:cNvSpPr txBox="1">
            <a:spLocks noChangeArrowheads="1"/>
          </p:cNvSpPr>
          <p:nvPr/>
        </p:nvSpPr>
        <p:spPr bwMode="auto">
          <a:xfrm>
            <a:off x="581025" y="4495800"/>
            <a:ext cx="8389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(2) Decretos de ejecución de leyes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8" name="Text Box 8"/>
          <p:cNvSpPr txBox="1">
            <a:spLocks noChangeArrowheads="1"/>
          </p:cNvSpPr>
          <p:nvPr/>
        </p:nvSpPr>
        <p:spPr bwMode="auto">
          <a:xfrm>
            <a:off x="595313" y="50292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(3) Enviar iniciativas de ley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8969" name="Text Box 9"/>
          <p:cNvSpPr txBox="1">
            <a:spLocks noChangeArrowheads="1"/>
          </p:cNvSpPr>
          <p:nvPr/>
        </p:nvSpPr>
        <p:spPr bwMode="auto">
          <a:xfrm>
            <a:off x="581025" y="5592763"/>
            <a:ext cx="7800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(4) Emitir decretos-ley (con validez caduca)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 autoUpdateAnimBg="0"/>
      <p:bldP spid="168964" grpId="0" animBg="1" autoUpdateAnimBg="0"/>
      <p:bldP spid="168965" grpId="0" autoUpdateAnimBg="0"/>
      <p:bldP spid="168966" grpId="0" autoUpdateAnimBg="0"/>
      <p:bldP spid="168967" grpId="0" autoUpdateAnimBg="0"/>
      <p:bldP spid="168968" grpId="0" autoUpdateAnimBg="0"/>
      <p:bldP spid="168969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50" name="Picture 14" descr="C:\My Documents\My Pictures\assn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8401050" cy="59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Text Box 8"/>
          <p:cNvSpPr txBox="1">
            <a:spLocks noChangeArrowheads="1"/>
          </p:cNvSpPr>
          <p:nvPr/>
        </p:nvSpPr>
        <p:spPr bwMode="auto">
          <a:xfrm>
            <a:off x="971550" y="304800"/>
            <a:ext cx="7029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La Asamblea Nacional (Palais Bourbon)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7945" name="Text Box 9"/>
          <p:cNvSpPr txBox="1">
            <a:spLocks noChangeArrowheads="1"/>
          </p:cNvSpPr>
          <p:nvPr/>
        </p:nvSpPr>
        <p:spPr bwMode="auto">
          <a:xfrm>
            <a:off x="436563" y="13716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577 miembros electos en dist. uninominales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6" name="Text Box 10"/>
          <p:cNvSpPr txBox="1">
            <a:spLocks noChangeArrowheads="1"/>
          </p:cNvSpPr>
          <p:nvPr/>
        </p:nvSpPr>
        <p:spPr bwMode="auto">
          <a:xfrm>
            <a:off x="436563" y="1981200"/>
            <a:ext cx="83899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Sistema de mayoría en 2 vueltas (</a:t>
            </a:r>
            <a:r>
              <a:rPr lang="es-MX" altLang="es-MX" sz="2800">
                <a:latin typeface="Calibri" pitchFamily="34" charset="0"/>
              </a:rPr>
              <a:t>RP 85-7</a:t>
            </a:r>
            <a:r>
              <a:rPr lang="es-MX" altLang="es-MX" sz="3200">
                <a:latin typeface="Calibri" pitchFamily="34" charset="0"/>
              </a:rPr>
              <a:t>)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7" name="Text Box 11"/>
          <p:cNvSpPr txBox="1">
            <a:spLocks noChangeArrowheads="1"/>
          </p:cNvSpPr>
          <p:nvPr/>
        </p:nvSpPr>
        <p:spPr bwMode="auto">
          <a:xfrm>
            <a:off x="436563" y="26670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Electos cada 5 años (o antes si AN es disuelta)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con posibilidad de reelección indefinida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8" name="Text Box 12"/>
          <p:cNvSpPr txBox="1">
            <a:spLocks noChangeArrowheads="1"/>
          </p:cNvSpPr>
          <p:nvPr/>
        </p:nvSpPr>
        <p:spPr bwMode="auto">
          <a:xfrm>
            <a:off x="436563" y="3916363"/>
            <a:ext cx="8389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Co-legislan con el Senado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67949" name="Text Box 13"/>
          <p:cNvSpPr txBox="1">
            <a:spLocks noChangeArrowheads="1"/>
          </p:cNvSpPr>
          <p:nvPr/>
        </p:nvSpPr>
        <p:spPr bwMode="auto">
          <a:xfrm>
            <a:off x="436563" y="4754563"/>
            <a:ext cx="83899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Pueden censurar al gob.</a:t>
            </a:r>
            <a:endParaRPr lang="es-ES" altLang="es-MX" sz="3200">
              <a:latin typeface="Calibri" pitchFamily="34" charset="0"/>
            </a:endParaRPr>
          </a:p>
        </p:txBody>
      </p:sp>
      <p:pic>
        <p:nvPicPr>
          <p:cNvPr id="167951" name="Picture 15" descr="C:\My Documents\My Pictures\asna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608388"/>
            <a:ext cx="3581400" cy="271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79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45" grpId="0" autoUpdateAnimBg="0"/>
      <p:bldP spid="167946" grpId="0" autoUpdateAnimBg="0"/>
      <p:bldP spid="167947" grpId="0" autoUpdateAnimBg="0"/>
      <p:bldP spid="167948" grpId="0" autoUpdateAnimBg="0"/>
      <p:bldP spid="167949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6108700" y="3981450"/>
            <a:ext cx="2578100" cy="3810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n-US" altLang="es-MX"/>
          </a:p>
        </p:txBody>
      </p:sp>
      <p:sp>
        <p:nvSpPr>
          <p:cNvPr id="169987" name="Rectangle 3"/>
          <p:cNvSpPr>
            <a:spLocks noChangeArrowheads="1"/>
          </p:cNvSpPr>
          <p:nvPr/>
        </p:nvSpPr>
        <p:spPr bwMode="auto">
          <a:xfrm>
            <a:off x="6096000" y="3962400"/>
            <a:ext cx="25908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69988" name="Rectangle 4"/>
          <p:cNvSpPr>
            <a:spLocks noChangeArrowheads="1"/>
          </p:cNvSpPr>
          <p:nvPr/>
        </p:nvSpPr>
        <p:spPr bwMode="auto">
          <a:xfrm>
            <a:off x="6096000" y="3200400"/>
            <a:ext cx="25908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sp>
        <p:nvSpPr>
          <p:cNvPr id="169989" name="Rectangle 5"/>
          <p:cNvSpPr>
            <a:spLocks noChangeArrowheads="1"/>
          </p:cNvSpPr>
          <p:nvPr/>
        </p:nvSpPr>
        <p:spPr bwMode="auto">
          <a:xfrm>
            <a:off x="6096000" y="2514600"/>
            <a:ext cx="2590800" cy="4572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/>
          </a:p>
        </p:txBody>
      </p:sp>
      <p:graphicFrame>
        <p:nvGraphicFramePr>
          <p:cNvPr id="49158" name="Object 6"/>
          <p:cNvGraphicFramePr>
            <a:graphicFrameLocks noChangeAspect="1"/>
          </p:cNvGraphicFramePr>
          <p:nvPr/>
        </p:nvGraphicFramePr>
        <p:xfrm>
          <a:off x="228600" y="1828800"/>
          <a:ext cx="8420100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5905767" imgH="1609916" progId="Excel.Sheet.8">
                  <p:embed/>
                </p:oleObj>
              </mc:Choice>
              <mc:Fallback>
                <p:oleObj name="Hoja de cálculo" r:id="rId2" imgW="5905767" imgH="1609916" progId="Excel.Sheet.8">
                  <p:embed/>
                  <p:pic>
                    <p:nvPicPr>
                      <p:cNvPr id="49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828800"/>
                        <a:ext cx="8420100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539750" y="304800"/>
            <a:ext cx="7893050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Arial" charset="0"/>
                <a:cs typeface="Arial" charset="0"/>
              </a:rPr>
              <a:t>Las elecciones para la AN, 1981-2002</a:t>
            </a:r>
            <a:endParaRPr lang="es-ES" altLang="es-MX" sz="3200">
              <a:solidFill>
                <a:schemeClr val="tx2"/>
              </a:solidFill>
              <a:latin typeface="Arial" charset="0"/>
              <a:cs typeface="Arial" charset="0"/>
            </a:endParaRPr>
          </a:p>
        </p:txBody>
      </p:sp>
      <p:sp>
        <p:nvSpPr>
          <p:cNvPr id="169992" name="Rectangle 8"/>
          <p:cNvSpPr>
            <a:spLocks noChangeArrowheads="1"/>
          </p:cNvSpPr>
          <p:nvPr/>
        </p:nvSpPr>
        <p:spPr bwMode="auto">
          <a:xfrm>
            <a:off x="2641600" y="2184400"/>
            <a:ext cx="1193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3" name="Rectangle 9"/>
          <p:cNvSpPr>
            <a:spLocks noChangeArrowheads="1"/>
          </p:cNvSpPr>
          <p:nvPr/>
        </p:nvSpPr>
        <p:spPr bwMode="auto">
          <a:xfrm>
            <a:off x="3805238" y="2581275"/>
            <a:ext cx="1193800" cy="3302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4" name="Rectangle 10"/>
          <p:cNvSpPr>
            <a:spLocks noChangeArrowheads="1"/>
          </p:cNvSpPr>
          <p:nvPr/>
        </p:nvSpPr>
        <p:spPr bwMode="auto">
          <a:xfrm>
            <a:off x="5549900" y="2565400"/>
            <a:ext cx="558800" cy="3302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5" name="Rectangle 11"/>
          <p:cNvSpPr>
            <a:spLocks noChangeArrowheads="1"/>
          </p:cNvSpPr>
          <p:nvPr/>
        </p:nvSpPr>
        <p:spPr bwMode="auto">
          <a:xfrm>
            <a:off x="5549900" y="28956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6" name="Rectangle 12"/>
          <p:cNvSpPr>
            <a:spLocks noChangeArrowheads="1"/>
          </p:cNvSpPr>
          <p:nvPr/>
        </p:nvSpPr>
        <p:spPr bwMode="auto">
          <a:xfrm>
            <a:off x="3273425" y="28829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7" name="Rectangle 13"/>
          <p:cNvSpPr>
            <a:spLocks noChangeArrowheads="1"/>
          </p:cNvSpPr>
          <p:nvPr/>
        </p:nvSpPr>
        <p:spPr bwMode="auto">
          <a:xfrm>
            <a:off x="4387850" y="32512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8" name="Rectangle 14"/>
          <p:cNvSpPr>
            <a:spLocks noChangeArrowheads="1"/>
          </p:cNvSpPr>
          <p:nvPr/>
        </p:nvSpPr>
        <p:spPr bwMode="auto">
          <a:xfrm>
            <a:off x="3273425" y="36449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69999" name="Rectangle 15"/>
          <p:cNvSpPr>
            <a:spLocks noChangeArrowheads="1"/>
          </p:cNvSpPr>
          <p:nvPr/>
        </p:nvSpPr>
        <p:spPr bwMode="auto">
          <a:xfrm>
            <a:off x="5568950" y="36449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70000" name="Rectangle 16"/>
          <p:cNvSpPr>
            <a:spLocks noChangeArrowheads="1"/>
          </p:cNvSpPr>
          <p:nvPr/>
        </p:nvSpPr>
        <p:spPr bwMode="auto">
          <a:xfrm>
            <a:off x="4378325" y="39878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  <p:sp>
        <p:nvSpPr>
          <p:cNvPr id="170001" name="Text Box 17"/>
          <p:cNvSpPr txBox="1">
            <a:spLocks noChangeArrowheads="1"/>
          </p:cNvSpPr>
          <p:nvPr/>
        </p:nvSpPr>
        <p:spPr bwMode="auto">
          <a:xfrm>
            <a:off x="1787525" y="5562600"/>
            <a:ext cx="5416550" cy="579438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latin typeface="Arial" charset="0"/>
                <a:cs typeface="Arial" charset="0"/>
              </a:rPr>
              <a:t>Instancias de </a:t>
            </a:r>
            <a:r>
              <a:rPr lang="es-MX" altLang="es-MX" sz="3200" i="1">
                <a:latin typeface="Arial" charset="0"/>
                <a:cs typeface="Arial" charset="0"/>
              </a:rPr>
              <a:t>cohabitation</a:t>
            </a:r>
            <a:endParaRPr lang="es-ES" altLang="es-MX" sz="3200" i="1">
              <a:latin typeface="Arial" charset="0"/>
              <a:cs typeface="Arial" charset="0"/>
            </a:endParaRPr>
          </a:p>
        </p:txBody>
      </p:sp>
      <p:sp>
        <p:nvSpPr>
          <p:cNvPr id="170002" name="Rectangle 18"/>
          <p:cNvSpPr>
            <a:spLocks noChangeArrowheads="1"/>
          </p:cNvSpPr>
          <p:nvPr/>
        </p:nvSpPr>
        <p:spPr bwMode="auto">
          <a:xfrm>
            <a:off x="4381500" y="4343400"/>
            <a:ext cx="558800" cy="381000"/>
          </a:xfrm>
          <a:prstGeom prst="rect">
            <a:avLst/>
          </a:prstGeom>
          <a:noFill/>
          <a:ln w="3810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9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9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9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9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9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9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9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9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0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70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9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9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69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animBg="1"/>
      <p:bldP spid="169988" grpId="0" animBg="1"/>
      <p:bldP spid="169989" grpId="0" animBg="1"/>
      <p:bldP spid="169992" grpId="0" animBg="1"/>
      <p:bldP spid="169993" grpId="0" animBg="1"/>
      <p:bldP spid="169994" grpId="0" animBg="1"/>
      <p:bldP spid="169995" grpId="0" animBg="1"/>
      <p:bldP spid="169996" grpId="0" animBg="1"/>
      <p:bldP spid="169997" grpId="0" animBg="1"/>
      <p:bldP spid="169998" grpId="0" animBg="1"/>
      <p:bldP spid="169999" grpId="0" animBg="1"/>
      <p:bldP spid="170000" grpId="0" animBg="1"/>
      <p:bldP spid="170001" grpId="0" animBg="1" autoUpdateAnimBg="0"/>
      <p:bldP spid="17000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9"/>
          <p:cNvSpPr txBox="1">
            <a:spLocks noChangeArrowheads="1"/>
          </p:cNvSpPr>
          <p:nvPr/>
        </p:nvSpPr>
        <p:spPr bwMode="auto">
          <a:xfrm>
            <a:off x="2495550" y="304800"/>
            <a:ext cx="39814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senado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0179" name="Text Box 10"/>
          <p:cNvSpPr txBox="1">
            <a:spLocks noChangeArrowheads="1"/>
          </p:cNvSpPr>
          <p:nvPr/>
        </p:nvSpPr>
        <p:spPr bwMode="auto">
          <a:xfrm>
            <a:off x="436563" y="12954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 sz="3200">
                <a:latin typeface="Calibri" pitchFamily="34" charset="0"/>
              </a:rPr>
              <a:t>Lijphart: en Francia  hay bicameralismo </a:t>
            </a:r>
            <a:r>
              <a:rPr lang="es-MX" altLang="es-MX" sz="3200" i="1">
                <a:latin typeface="Calibri" pitchFamily="34" charset="0"/>
              </a:rPr>
              <a:t>incongruente</a:t>
            </a:r>
            <a:r>
              <a:rPr lang="es-MX" altLang="es-MX" sz="3200">
                <a:latin typeface="Calibri" pitchFamily="34" charset="0"/>
              </a:rPr>
              <a:t> pero muy </a:t>
            </a:r>
            <a:r>
              <a:rPr lang="es-MX" altLang="es-MX" sz="3200" i="1">
                <a:latin typeface="Calibri" pitchFamily="34" charset="0"/>
              </a:rPr>
              <a:t>asimétrico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145419" name="Text Box 11"/>
          <p:cNvSpPr txBox="1">
            <a:spLocks noChangeArrowheads="1"/>
          </p:cNvSpPr>
          <p:nvPr/>
        </p:nvSpPr>
        <p:spPr bwMode="auto">
          <a:xfrm>
            <a:off x="533400" y="2438400"/>
            <a:ext cx="807720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Los Diputados electos </a:t>
            </a:r>
            <a:r>
              <a:rPr lang="es-MX" altLang="es-MX" sz="2800">
                <a:solidFill>
                  <a:srgbClr val="990000"/>
                </a:solidFill>
                <a:latin typeface="Calibri" pitchFamily="34" charset="0"/>
              </a:rPr>
              <a:t>directamente</a:t>
            </a:r>
            <a:r>
              <a:rPr lang="es-MX" altLang="es-MX" sz="2800">
                <a:latin typeface="Calibri" pitchFamily="34" charset="0"/>
              </a:rPr>
              <a:t>, los 316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Senadores </a:t>
            </a:r>
            <a:r>
              <a:rPr lang="es-MX" altLang="es-MX" sz="2800">
                <a:solidFill>
                  <a:srgbClr val="990000"/>
                </a:solidFill>
                <a:latin typeface="Calibri" pitchFamily="34" charset="0"/>
              </a:rPr>
              <a:t>indirectamente</a:t>
            </a:r>
            <a:r>
              <a:rPr lang="es-MX" altLang="es-MX" sz="2800">
                <a:latin typeface="Calibri" pitchFamily="34" charset="0"/>
              </a:rPr>
              <a:t> por un gigantesco </a:t>
            </a:r>
            <a:r>
              <a:rPr lang="es-MX" altLang="es-MX" sz="2800" b="1">
                <a:latin typeface="Calibri" pitchFamily="34" charset="0"/>
              </a:rPr>
              <a:t>colegio </a:t>
            </a:r>
            <a:br>
              <a:rPr lang="es-MX" altLang="es-MX" sz="2800" b="1">
                <a:latin typeface="Calibri" pitchFamily="34" charset="0"/>
              </a:rPr>
            </a:br>
            <a:r>
              <a:rPr lang="es-MX" altLang="es-MX" sz="2800" b="1">
                <a:latin typeface="Calibri" pitchFamily="34" charset="0"/>
              </a:rPr>
              <a:t>   electoral</a:t>
            </a:r>
            <a:r>
              <a:rPr lang="es-MX" altLang="es-MX" sz="2800">
                <a:latin typeface="Calibri" pitchFamily="34" charset="0"/>
              </a:rPr>
              <a:t> compuesto por Diputados más 100mil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Consejeros Municipales de cada Comuna. Duran 9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años, se eligen por tercios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5420" name="Text Box 12"/>
          <p:cNvSpPr txBox="1">
            <a:spLocks noChangeArrowheads="1"/>
          </p:cNvSpPr>
          <p:nvPr/>
        </p:nvSpPr>
        <p:spPr bwMode="auto">
          <a:xfrm>
            <a:off x="533400" y="4876800"/>
            <a:ext cx="80772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La legislación requiere aprobación senatorial, pero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basta el voto de la mayoría de la AN para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superar el veto del Senado...  Pero nadie quiere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oponerse mucho a los campesinos, paros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45421" name="AutoShape 13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5292725" y="4246563"/>
            <a:ext cx="457200" cy="381000"/>
          </a:xfrm>
          <a:prstGeom prst="actionButtonForwardNex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45422" name="Text Box 14"/>
          <p:cNvSpPr txBox="1">
            <a:spLocks noChangeArrowheads="1"/>
          </p:cNvSpPr>
          <p:nvPr/>
        </p:nvSpPr>
        <p:spPr bwMode="auto">
          <a:xfrm>
            <a:off x="5818188" y="4094163"/>
            <a:ext cx="3381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000" i="1">
                <a:solidFill>
                  <a:srgbClr val="777777"/>
                </a:solidFill>
                <a:latin typeface="Calibri" pitchFamily="34" charset="0"/>
              </a:rPr>
              <a:t>Malaportionment: </a:t>
            </a:r>
            <a:r>
              <a:rPr lang="en-US" altLang="es-MX" sz="2000">
                <a:solidFill>
                  <a:srgbClr val="777777"/>
                </a:solidFill>
                <a:latin typeface="Calibri" pitchFamily="34" charset="0"/>
              </a:rPr>
              <a:t>son más las comunas chicas que grandes</a:t>
            </a:r>
          </a:p>
        </p:txBody>
      </p:sp>
      <p:sp>
        <p:nvSpPr>
          <p:cNvPr id="145423" name="AutoShape 15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458200" y="6297613"/>
            <a:ext cx="457200" cy="407987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45424" name="Text Box 16"/>
          <p:cNvSpPr txBox="1">
            <a:spLocks noChangeArrowheads="1"/>
          </p:cNvSpPr>
          <p:nvPr/>
        </p:nvSpPr>
        <p:spPr bwMode="auto">
          <a:xfrm>
            <a:off x="6559550" y="6316663"/>
            <a:ext cx="1828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1800">
                <a:latin typeface="Calibri" pitchFamily="34" charset="0"/>
              </a:rPr>
              <a:t>siguiente...</a:t>
            </a:r>
            <a:endParaRPr lang="en-US" altLang="es-MX">
              <a:latin typeface="Calibri" pitchFamily="34" charset="0"/>
            </a:endParaRPr>
          </a:p>
        </p:txBody>
      </p:sp>
      <p:pic>
        <p:nvPicPr>
          <p:cNvPr id="145425" name="Picture 17" descr="C:\Documents and Settings\emagar\Mis documentos\Mis imágenes\jose-bov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95400"/>
            <a:ext cx="2806700" cy="36576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5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5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9" grpId="0" autoUpdateAnimBg="0"/>
      <p:bldP spid="145420" grpId="0" autoUpdateAnimBg="0"/>
      <p:bldP spid="145421" grpId="0" animBg="1"/>
      <p:bldP spid="145422" grpId="0" autoUpdateAnimBg="0"/>
      <p:bldP spid="145423" grpId="0" animBg="1"/>
      <p:bldP spid="145424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971600" y="980728"/>
            <a:ext cx="73448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Inglaterra:		local		=	nacional</a:t>
            </a:r>
          </a:p>
          <a:p>
            <a:pPr algn="l"/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Alemania:		local		&gt;&gt;	nacional</a:t>
            </a:r>
          </a:p>
          <a:p>
            <a:pPr algn="l"/>
            <a:endParaRPr lang="es-MX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MX" sz="3200" dirty="0">
                <a:latin typeface="Arial" panose="020B0604020202020204" pitchFamily="34" charset="0"/>
                <a:cs typeface="Arial" panose="020B0604020202020204" pitchFamily="34" charset="0"/>
              </a:rPr>
              <a:t>Francia:		local		&lt;&lt;	nacional</a:t>
            </a:r>
          </a:p>
        </p:txBody>
      </p:sp>
    </p:spTree>
    <p:extLst>
      <p:ext uri="{BB962C8B-B14F-4D97-AF65-F5344CB8AC3E}">
        <p14:creationId xmlns:p14="http://schemas.microsoft.com/office/powerpoint/2010/main" val="2898496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ChangeArrowheads="1"/>
          </p:cNvSpPr>
          <p:nvPr/>
        </p:nvSpPr>
        <p:spPr bwMode="auto">
          <a:xfrm>
            <a:off x="3965575" y="2971800"/>
            <a:ext cx="1181100" cy="1371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1" name="Rectangle 3"/>
          <p:cNvSpPr>
            <a:spLocks noChangeArrowheads="1"/>
          </p:cNvSpPr>
          <p:nvPr/>
        </p:nvSpPr>
        <p:spPr bwMode="auto">
          <a:xfrm>
            <a:off x="5146675" y="2971800"/>
            <a:ext cx="1143000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6289675" y="2971800"/>
            <a:ext cx="2362200" cy="13716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3" name="Rectangle 5"/>
          <p:cNvSpPr>
            <a:spLocks noChangeArrowheads="1"/>
          </p:cNvSpPr>
          <p:nvPr/>
        </p:nvSpPr>
        <p:spPr bwMode="auto">
          <a:xfrm>
            <a:off x="7585075" y="4343400"/>
            <a:ext cx="1066800" cy="13716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6442075" y="4343400"/>
            <a:ext cx="1143000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895" name="Rectangle 7"/>
          <p:cNvSpPr>
            <a:spLocks noChangeArrowheads="1"/>
          </p:cNvSpPr>
          <p:nvPr/>
        </p:nvSpPr>
        <p:spPr bwMode="auto">
          <a:xfrm>
            <a:off x="3965575" y="4343400"/>
            <a:ext cx="2476500" cy="1371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sp>
        <p:nvSpPr>
          <p:cNvPr id="165909" name="Text Box 21"/>
          <p:cNvSpPr txBox="1">
            <a:spLocks noChangeArrowheads="1"/>
          </p:cNvSpPr>
          <p:nvPr/>
        </p:nvSpPr>
        <p:spPr bwMode="auto">
          <a:xfrm>
            <a:off x="4059238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25.7%</a:t>
            </a:r>
          </a:p>
        </p:txBody>
      </p:sp>
      <p:sp>
        <p:nvSpPr>
          <p:cNvPr id="165910" name="Text Box 22"/>
          <p:cNvSpPr txBox="1">
            <a:spLocks noChangeArrowheads="1"/>
          </p:cNvSpPr>
          <p:nvPr/>
        </p:nvSpPr>
        <p:spPr bwMode="auto">
          <a:xfrm>
            <a:off x="5299075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chemeClr val="folHlink"/>
                </a:solidFill>
                <a:latin typeface="Calibri" pitchFamily="34" charset="0"/>
              </a:rPr>
              <a:t>24%</a:t>
            </a:r>
          </a:p>
        </p:txBody>
      </p:sp>
      <p:sp>
        <p:nvSpPr>
          <p:cNvPr id="165911" name="Text Box 23"/>
          <p:cNvSpPr txBox="1">
            <a:spLocks noChangeArrowheads="1"/>
          </p:cNvSpPr>
          <p:nvPr/>
        </p:nvSpPr>
        <p:spPr bwMode="auto">
          <a:xfrm>
            <a:off x="6975475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50.3%</a:t>
            </a:r>
          </a:p>
        </p:txBody>
      </p:sp>
      <p:sp>
        <p:nvSpPr>
          <p:cNvPr id="165912" name="Text Box 24"/>
          <p:cNvSpPr txBox="1">
            <a:spLocks noChangeArrowheads="1"/>
          </p:cNvSpPr>
          <p:nvPr/>
        </p:nvSpPr>
        <p:spPr bwMode="auto">
          <a:xfrm>
            <a:off x="7620000" y="47942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21.5%</a:t>
            </a:r>
          </a:p>
        </p:txBody>
      </p:sp>
      <p:sp>
        <p:nvSpPr>
          <p:cNvPr id="165913" name="Text Box 25"/>
          <p:cNvSpPr txBox="1">
            <a:spLocks noChangeArrowheads="1"/>
          </p:cNvSpPr>
          <p:nvPr/>
        </p:nvSpPr>
        <p:spPr bwMode="auto">
          <a:xfrm>
            <a:off x="6518275" y="47942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chemeClr val="folHlink"/>
                </a:solidFill>
                <a:latin typeface="Calibri" pitchFamily="34" charset="0"/>
              </a:rPr>
              <a:t>25.5%</a:t>
            </a:r>
          </a:p>
        </p:txBody>
      </p:sp>
      <p:sp>
        <p:nvSpPr>
          <p:cNvPr id="165914" name="Text Box 26"/>
          <p:cNvSpPr txBox="1">
            <a:spLocks noChangeArrowheads="1"/>
          </p:cNvSpPr>
          <p:nvPr/>
        </p:nvSpPr>
        <p:spPr bwMode="auto">
          <a:xfrm>
            <a:off x="4765675" y="479425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solidFill>
                  <a:srgbClr val="DDDDDD"/>
                </a:solidFill>
                <a:latin typeface="Calibri" pitchFamily="34" charset="0"/>
              </a:rPr>
              <a:t>53%</a:t>
            </a:r>
          </a:p>
        </p:txBody>
      </p:sp>
      <p:sp>
        <p:nvSpPr>
          <p:cNvPr id="165915" name="Text Box 27"/>
          <p:cNvSpPr txBox="1">
            <a:spLocks noChangeArrowheads="1"/>
          </p:cNvSpPr>
          <p:nvPr/>
        </p:nvSpPr>
        <p:spPr bwMode="auto">
          <a:xfrm>
            <a:off x="304800" y="3200400"/>
            <a:ext cx="3505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latin typeface="Calibri" pitchFamily="34" charset="0"/>
              </a:rPr>
              <a:t>Importancia demográfica </a:t>
            </a:r>
            <a:br>
              <a:rPr lang="en-US" altLang="es-MX" b="1">
                <a:latin typeface="Calibri" pitchFamily="34" charset="0"/>
              </a:rPr>
            </a:br>
            <a:r>
              <a:rPr lang="en-US" altLang="es-MX" sz="2000">
                <a:latin typeface="Calibri" pitchFamily="34" charset="0"/>
              </a:rPr>
              <a:t>(% de la pob. total)</a:t>
            </a:r>
            <a:endParaRPr lang="en-US" altLang="es-MX" b="1">
              <a:latin typeface="Calibri" pitchFamily="34" charset="0"/>
            </a:endParaRPr>
          </a:p>
        </p:txBody>
      </p:sp>
      <p:sp>
        <p:nvSpPr>
          <p:cNvPr id="165916" name="Text Box 28"/>
          <p:cNvSpPr txBox="1">
            <a:spLocks noChangeArrowheads="1"/>
          </p:cNvSpPr>
          <p:nvPr/>
        </p:nvSpPr>
        <p:spPr bwMode="auto">
          <a:xfrm>
            <a:off x="0" y="4592638"/>
            <a:ext cx="4127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b="1">
                <a:latin typeface="Calibri" pitchFamily="34" charset="0"/>
              </a:rPr>
              <a:t>Peso electoral </a:t>
            </a:r>
            <a:br>
              <a:rPr lang="en-US" altLang="es-MX" b="1">
                <a:latin typeface="Calibri" pitchFamily="34" charset="0"/>
              </a:rPr>
            </a:br>
            <a:r>
              <a:rPr lang="en-US" altLang="es-MX" sz="2000">
                <a:latin typeface="Calibri" pitchFamily="34" charset="0"/>
              </a:rPr>
              <a:t>(% electores del colegio)</a:t>
            </a:r>
            <a:endParaRPr lang="en-US" altLang="es-MX" b="1">
              <a:latin typeface="Calibri" pitchFamily="34" charset="0"/>
            </a:endParaRPr>
          </a:p>
        </p:txBody>
      </p:sp>
      <p:sp>
        <p:nvSpPr>
          <p:cNvPr id="165917" name="Text Box 29"/>
          <p:cNvSpPr txBox="1">
            <a:spLocks noChangeArrowheads="1"/>
          </p:cNvSpPr>
          <p:nvPr/>
        </p:nvSpPr>
        <p:spPr bwMode="auto">
          <a:xfrm>
            <a:off x="3581400" y="1357313"/>
            <a:ext cx="1752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latin typeface="Calibri" pitchFamily="34" charset="0"/>
              </a:rPr>
              <a:t>Comunas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2000" b="1">
                <a:latin typeface="Calibri" pitchFamily="34" charset="0"/>
              </a:rPr>
              <a:t>chicas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1600" b="1">
                <a:latin typeface="Calibri" pitchFamily="34" charset="0"/>
              </a:rPr>
              <a:t>(menos de 1,500 hab.)</a:t>
            </a:r>
            <a:endParaRPr lang="en-US" altLang="es-MX" sz="2000" b="1">
              <a:latin typeface="Calibri" pitchFamily="34" charset="0"/>
            </a:endParaRPr>
          </a:p>
        </p:txBody>
      </p:sp>
      <p:sp>
        <p:nvSpPr>
          <p:cNvPr id="165918" name="Text Box 30"/>
          <p:cNvSpPr txBox="1">
            <a:spLocks noChangeArrowheads="1"/>
          </p:cNvSpPr>
          <p:nvPr/>
        </p:nvSpPr>
        <p:spPr bwMode="auto">
          <a:xfrm>
            <a:off x="6553200" y="1357313"/>
            <a:ext cx="1752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latin typeface="Calibri" pitchFamily="34" charset="0"/>
              </a:rPr>
              <a:t>Comunas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2000" b="1">
                <a:latin typeface="Calibri" pitchFamily="34" charset="0"/>
              </a:rPr>
              <a:t>grandes </a:t>
            </a:r>
            <a:br>
              <a:rPr lang="en-US" altLang="es-MX" sz="2000" b="1">
                <a:latin typeface="Calibri" pitchFamily="34" charset="0"/>
              </a:rPr>
            </a:br>
            <a:r>
              <a:rPr lang="en-US" altLang="es-MX" sz="1600" b="1">
                <a:latin typeface="Calibri" pitchFamily="34" charset="0"/>
              </a:rPr>
              <a:t>(más de </a:t>
            </a:r>
            <a:br>
              <a:rPr lang="en-US" altLang="es-MX" sz="1600" b="1">
                <a:latin typeface="Calibri" pitchFamily="34" charset="0"/>
              </a:rPr>
            </a:br>
            <a:r>
              <a:rPr lang="en-US" altLang="es-MX" sz="1600" b="1">
                <a:latin typeface="Calibri" pitchFamily="34" charset="0"/>
              </a:rPr>
              <a:t>10,000 hab.)</a:t>
            </a:r>
            <a:endParaRPr lang="en-US" altLang="es-MX" sz="2000" b="1">
              <a:latin typeface="Calibri" pitchFamily="34" charset="0"/>
            </a:endParaRPr>
          </a:p>
        </p:txBody>
      </p:sp>
      <p:sp>
        <p:nvSpPr>
          <p:cNvPr id="165919" name="Line 31"/>
          <p:cNvSpPr>
            <a:spLocks noChangeShapeType="1"/>
          </p:cNvSpPr>
          <p:nvPr/>
        </p:nvSpPr>
        <p:spPr bwMode="auto">
          <a:xfrm>
            <a:off x="4419600" y="2576513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65920" name="Line 32"/>
          <p:cNvSpPr>
            <a:spLocks noChangeShapeType="1"/>
          </p:cNvSpPr>
          <p:nvPr/>
        </p:nvSpPr>
        <p:spPr bwMode="auto">
          <a:xfrm>
            <a:off x="7467600" y="2576513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165921" name="Text Box 33"/>
          <p:cNvSpPr txBox="1">
            <a:spLocks noChangeArrowheads="1"/>
          </p:cNvSpPr>
          <p:nvPr/>
        </p:nvSpPr>
        <p:spPr bwMode="auto">
          <a:xfrm>
            <a:off x="5229225" y="1655763"/>
            <a:ext cx="1143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000" b="1">
                <a:latin typeface="Calibri" pitchFamily="34" charset="0"/>
              </a:rPr>
              <a:t>medias</a:t>
            </a:r>
            <a:br>
              <a:rPr lang="en-US" altLang="es-MX" sz="2000" b="1">
                <a:latin typeface="Calibri" pitchFamily="34" charset="0"/>
              </a:rPr>
            </a:br>
            <a:endParaRPr lang="en-US" altLang="es-MX" sz="2000" b="1">
              <a:latin typeface="Calibri" pitchFamily="34" charset="0"/>
            </a:endParaRPr>
          </a:p>
        </p:txBody>
      </p:sp>
      <p:sp>
        <p:nvSpPr>
          <p:cNvPr id="165922" name="Line 34"/>
          <p:cNvSpPr>
            <a:spLocks noChangeShapeType="1"/>
          </p:cNvSpPr>
          <p:nvPr/>
        </p:nvSpPr>
        <p:spPr bwMode="auto">
          <a:xfrm>
            <a:off x="5715000" y="220980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1222" name="Text Box 35"/>
          <p:cNvSpPr txBox="1">
            <a:spLocks noChangeArrowheads="1"/>
          </p:cNvSpPr>
          <p:nvPr/>
        </p:nvSpPr>
        <p:spPr bwMode="auto">
          <a:xfrm>
            <a:off x="1123950" y="304800"/>
            <a:ext cx="6724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colegio electoral senatorial de 1958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5924" name="Text Box 36"/>
          <p:cNvSpPr txBox="1">
            <a:spLocks noChangeArrowheads="1"/>
          </p:cNvSpPr>
          <p:nvPr/>
        </p:nvSpPr>
        <p:spPr bwMode="auto">
          <a:xfrm>
            <a:off x="381000" y="6019800"/>
            <a:ext cx="807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MX" altLang="es-MX">
                <a:latin typeface="Calibri" pitchFamily="34" charset="0"/>
              </a:rPr>
              <a:t>Fuente: Duverger, </a:t>
            </a:r>
            <a:r>
              <a:rPr lang="es-MX" altLang="es-MX" i="1">
                <a:latin typeface="Calibri" pitchFamily="34" charset="0"/>
              </a:rPr>
              <a:t>La Cinquième République </a:t>
            </a:r>
            <a:r>
              <a:rPr lang="es-MX" altLang="es-MX">
                <a:latin typeface="Calibri" pitchFamily="34" charset="0"/>
              </a:rPr>
              <a:t>(1959)</a:t>
            </a:r>
            <a:endParaRPr lang="es-ES" altLang="es-MX">
              <a:latin typeface="Calibri" pitchFamily="34" charset="0"/>
            </a:endParaRPr>
          </a:p>
        </p:txBody>
      </p:sp>
      <p:sp>
        <p:nvSpPr>
          <p:cNvPr id="165925" name="AutoShape 3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382000" y="6324600"/>
            <a:ext cx="381000" cy="381000"/>
          </a:xfrm>
          <a:prstGeom prst="actionButtonReturn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3975100" y="4356100"/>
            <a:ext cx="2438400" cy="1371600"/>
            <a:chOff x="528" y="864"/>
            <a:chExt cx="1536" cy="864"/>
          </a:xfrm>
        </p:grpSpPr>
        <p:sp>
          <p:nvSpPr>
            <p:cNvPr id="51226" name="Rectangle 45"/>
            <p:cNvSpPr>
              <a:spLocks noChangeArrowheads="1"/>
            </p:cNvSpPr>
            <p:nvPr/>
          </p:nvSpPr>
          <p:spPr bwMode="auto">
            <a:xfrm>
              <a:off x="528" y="864"/>
              <a:ext cx="1536" cy="864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sp>
          <p:nvSpPr>
            <p:cNvPr id="51227" name="Text Box 44"/>
            <p:cNvSpPr txBox="1">
              <a:spLocks noChangeArrowheads="1"/>
            </p:cNvSpPr>
            <p:nvPr/>
          </p:nvSpPr>
          <p:spPr bwMode="auto">
            <a:xfrm>
              <a:off x="560" y="1018"/>
              <a:ext cx="1488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s-MX">
                  <a:solidFill>
                    <a:srgbClr val="FFCC66"/>
                  </a:solidFill>
                  <a:latin typeface="Calibri" pitchFamily="34" charset="0"/>
                </a:rPr>
                <a:t>La </a:t>
              </a:r>
              <a:br>
                <a:rPr lang="en-US" altLang="es-MX">
                  <a:solidFill>
                    <a:srgbClr val="FFCC66"/>
                  </a:solidFill>
                  <a:latin typeface="Calibri" pitchFamily="34" charset="0"/>
                </a:rPr>
              </a:br>
              <a:r>
                <a:rPr lang="en-US" altLang="es-MX">
                  <a:solidFill>
                    <a:srgbClr val="FFCC66"/>
                  </a:solidFill>
                  <a:latin typeface="Calibri" pitchFamily="34" charset="0"/>
                </a:rPr>
                <a:t>“cámara verde”...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5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5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5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5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7" presetClass="entr" presetSubtype="1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5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65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5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65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65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65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65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65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0" grpId="0" animBg="1"/>
      <p:bldP spid="165891" grpId="0" animBg="1"/>
      <p:bldP spid="165892" grpId="0" animBg="1"/>
      <p:bldP spid="165893" grpId="0" animBg="1"/>
      <p:bldP spid="165894" grpId="0" animBg="1"/>
      <p:bldP spid="165895" grpId="0" animBg="1"/>
      <p:bldP spid="165909" grpId="0" autoUpdateAnimBg="0"/>
      <p:bldP spid="165910" grpId="0" autoUpdateAnimBg="0"/>
      <p:bldP spid="165911" grpId="0" autoUpdateAnimBg="0"/>
      <p:bldP spid="165912" grpId="0" autoUpdateAnimBg="0"/>
      <p:bldP spid="165913" grpId="0" autoUpdateAnimBg="0"/>
      <p:bldP spid="165914" grpId="0" autoUpdateAnimBg="0"/>
      <p:bldP spid="165915" grpId="0" autoUpdateAnimBg="0"/>
      <p:bldP spid="165916" grpId="0" autoUpdateAnimBg="0"/>
      <p:bldP spid="165917" grpId="0" autoUpdateAnimBg="0"/>
      <p:bldP spid="165918" grpId="0" autoUpdateAnimBg="0"/>
      <p:bldP spid="165919" grpId="0" animBg="1"/>
      <p:bldP spid="165920" grpId="0" animBg="1"/>
      <p:bldP spid="165921" grpId="0" autoUpdateAnimBg="0"/>
      <p:bldP spid="165922" grpId="0" animBg="1"/>
      <p:bldP spid="165924" grpId="0" autoUpdateAnimBg="0"/>
      <p:bldP spid="16592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5"/>
          <p:cNvSpPr txBox="1">
            <a:spLocks noChangeArrowheads="1"/>
          </p:cNvSpPr>
          <p:nvPr/>
        </p:nvSpPr>
        <p:spPr bwMode="auto">
          <a:xfrm>
            <a:off x="1123950" y="304800"/>
            <a:ext cx="67246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consejo constitucional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2227" name="Text Box 6"/>
          <p:cNvSpPr txBox="1">
            <a:spLocks noChangeArrowheads="1"/>
          </p:cNvSpPr>
          <p:nvPr/>
        </p:nvSpPr>
        <p:spPr bwMode="auto">
          <a:xfrm>
            <a:off x="436563" y="1295400"/>
            <a:ext cx="8389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Califica elecciones francesas y avala (a petición)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la constitucionalidad de los proyectos de ley</a:t>
            </a:r>
            <a:endParaRPr lang="es-ES" altLang="es-MX" sz="3200">
              <a:latin typeface="Calibri" pitchFamily="34" charset="0"/>
            </a:endParaRPr>
          </a:p>
        </p:txBody>
      </p:sp>
      <p:sp>
        <p:nvSpPr>
          <p:cNvPr id="52228" name="Text Box 7"/>
          <p:cNvSpPr txBox="1">
            <a:spLocks noChangeArrowheads="1"/>
          </p:cNvSpPr>
          <p:nvPr/>
        </p:nvSpPr>
        <p:spPr bwMode="auto">
          <a:xfrm>
            <a:off x="449263" y="2438400"/>
            <a:ext cx="8389937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3200">
                <a:latin typeface="Calibri" pitchFamily="34" charset="0"/>
              </a:rPr>
              <a:t> 9 miembros nombrados x 9 años (</a:t>
            </a:r>
            <a:r>
              <a:rPr lang="es-MX" altLang="es-MX" sz="2800">
                <a:latin typeface="Calibri" pitchFamily="34" charset="0"/>
              </a:rPr>
              <a:t>sin reelección</a:t>
            </a:r>
            <a:r>
              <a:rPr lang="es-MX" altLang="es-MX" sz="3200">
                <a:latin typeface="Calibri" pitchFamily="34" charset="0"/>
              </a:rPr>
              <a:t>),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3 c/3 años (IFE…):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-</a:t>
            </a:r>
            <a:r>
              <a:rPr lang="es-MX" altLang="es-MX" sz="3200" b="1">
                <a:solidFill>
                  <a:srgbClr val="CC0000"/>
                </a:solidFill>
                <a:latin typeface="Calibri" pitchFamily="34" charset="0"/>
              </a:rPr>
              <a:t>3</a:t>
            </a:r>
            <a:r>
              <a:rPr lang="es-MX" altLang="es-MX" sz="3200">
                <a:latin typeface="Calibri" pitchFamily="34" charset="0"/>
              </a:rPr>
              <a:t> del Presidente de la República (que también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 elije al presidente del CC)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-</a:t>
            </a:r>
            <a:r>
              <a:rPr lang="es-MX" altLang="es-MX" sz="3200" b="1">
                <a:solidFill>
                  <a:srgbClr val="777777"/>
                </a:solidFill>
                <a:latin typeface="Calibri" pitchFamily="34" charset="0"/>
              </a:rPr>
              <a:t>3</a:t>
            </a:r>
            <a:r>
              <a:rPr lang="es-MX" altLang="es-MX" sz="3200">
                <a:latin typeface="Calibri" pitchFamily="34" charset="0"/>
              </a:rPr>
              <a:t> del presidente de la AN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  -</a:t>
            </a:r>
            <a:r>
              <a:rPr lang="es-MX" altLang="es-MX" sz="3200" b="1">
                <a:solidFill>
                  <a:schemeClr val="accent2"/>
                </a:solidFill>
                <a:latin typeface="Calibri" pitchFamily="34" charset="0"/>
              </a:rPr>
              <a:t>3</a:t>
            </a:r>
            <a:r>
              <a:rPr lang="es-MX" altLang="es-MX" sz="3200">
                <a:latin typeface="Calibri" pitchFamily="34" charset="0"/>
              </a:rPr>
              <a:t> del presidente del Senado </a:t>
            </a:r>
            <a:br>
              <a:rPr lang="es-MX" altLang="es-MX" sz="3200">
                <a:latin typeface="Calibri" pitchFamily="34" charset="0"/>
              </a:rPr>
            </a:br>
            <a:r>
              <a:rPr lang="es-MX" altLang="es-MX" sz="3200">
                <a:latin typeface="Calibri" pitchFamily="34" charset="0"/>
              </a:rPr>
              <a:t>  así como los ex-Presidentes de la República</a:t>
            </a:r>
            <a:endParaRPr lang="es-ES" altLang="es-MX" sz="32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Users\Eric\Desktop\BBvel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641350"/>
            <a:ext cx="8537575" cy="55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C:\My Download Files\Fotos\decoloniz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504950"/>
            <a:ext cx="752475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 Box 7"/>
          <p:cNvSpPr txBox="1">
            <a:spLocks noChangeArrowheads="1"/>
          </p:cNvSpPr>
          <p:nvPr/>
        </p:nvSpPr>
        <p:spPr bwMode="auto">
          <a:xfrm>
            <a:off x="227330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Garamond" pitchFamily="18" charset="0"/>
              </a:rPr>
              <a:t>La descolonización</a:t>
            </a:r>
            <a:endParaRPr lang="es-ES" altLang="es-MX" sz="3200">
              <a:solidFill>
                <a:schemeClr val="tx2"/>
              </a:solidFill>
              <a:latin typeface="Garamond" pitchFamily="18" charset="0"/>
            </a:endParaRPr>
          </a:p>
        </p:txBody>
      </p:sp>
      <p:sp>
        <p:nvSpPr>
          <p:cNvPr id="178184" name="AutoShape 8"/>
          <p:cNvSpPr>
            <a:spLocks noChangeArrowheads="1"/>
          </p:cNvSpPr>
          <p:nvPr/>
        </p:nvSpPr>
        <p:spPr bwMode="auto">
          <a:xfrm>
            <a:off x="381000" y="5257800"/>
            <a:ext cx="1676400" cy="457200"/>
          </a:xfrm>
          <a:prstGeom prst="wedgeRectCallout">
            <a:avLst>
              <a:gd name="adj1" fmla="val 59375"/>
              <a:gd name="adj2" fmla="val -15243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Brazzaville 1944</a:t>
            </a:r>
          </a:p>
        </p:txBody>
      </p:sp>
      <p:sp>
        <p:nvSpPr>
          <p:cNvPr id="178185" name="AutoShape 9"/>
          <p:cNvSpPr>
            <a:spLocks noChangeArrowheads="1"/>
          </p:cNvSpPr>
          <p:nvPr/>
        </p:nvSpPr>
        <p:spPr bwMode="auto">
          <a:xfrm>
            <a:off x="7543800" y="3733800"/>
            <a:ext cx="1371600" cy="609600"/>
          </a:xfrm>
          <a:prstGeom prst="wedgeRectCallout">
            <a:avLst>
              <a:gd name="adj1" fmla="val -57639"/>
              <a:gd name="adj2" fmla="val -1476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2GM: Japón</a:t>
            </a:r>
            <a:br>
              <a:rPr lang="en-US" altLang="es-MX" sz="1800"/>
            </a:br>
            <a:r>
              <a:rPr lang="en-US" altLang="es-MX" sz="1800"/>
              <a:t>ocupa SEA</a:t>
            </a:r>
          </a:p>
        </p:txBody>
      </p:sp>
      <p:sp>
        <p:nvSpPr>
          <p:cNvPr id="178186" name="AutoShape 10"/>
          <p:cNvSpPr>
            <a:spLocks noChangeArrowheads="1"/>
          </p:cNvSpPr>
          <p:nvPr/>
        </p:nvSpPr>
        <p:spPr bwMode="auto">
          <a:xfrm>
            <a:off x="5867400" y="1600200"/>
            <a:ext cx="1371600" cy="609600"/>
          </a:xfrm>
          <a:prstGeom prst="wedgeRectCallout">
            <a:avLst>
              <a:gd name="adj1" fmla="val -579"/>
              <a:gd name="adj2" fmla="val 2239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Rev. China</a:t>
            </a:r>
            <a:br>
              <a:rPr lang="en-US" altLang="es-MX" sz="1800"/>
            </a:br>
            <a:r>
              <a:rPr lang="en-US" altLang="es-MX" sz="1800"/>
              <a:t>1949</a:t>
            </a:r>
          </a:p>
        </p:txBody>
      </p:sp>
      <p:sp>
        <p:nvSpPr>
          <p:cNvPr id="178187" name="AutoShape 11"/>
          <p:cNvSpPr>
            <a:spLocks noChangeArrowheads="1"/>
          </p:cNvSpPr>
          <p:nvPr/>
        </p:nvSpPr>
        <p:spPr bwMode="auto">
          <a:xfrm>
            <a:off x="6324600" y="4800600"/>
            <a:ext cx="1371600" cy="609600"/>
          </a:xfrm>
          <a:prstGeom prst="wedgeRectCallout">
            <a:avLst>
              <a:gd name="adj1" fmla="val -57639"/>
              <a:gd name="adj2" fmla="val -1476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1946-54: </a:t>
            </a:r>
            <a:br>
              <a:rPr lang="en-US" altLang="es-MX" sz="1800"/>
            </a:br>
            <a:r>
              <a:rPr lang="en-US" altLang="es-MX" sz="1800"/>
              <a:t>gu. Indochina</a:t>
            </a:r>
          </a:p>
        </p:txBody>
      </p:sp>
      <p:sp>
        <p:nvSpPr>
          <p:cNvPr id="178188" name="AutoShape 12"/>
          <p:cNvSpPr>
            <a:spLocks noChangeArrowheads="1"/>
          </p:cNvSpPr>
          <p:nvPr/>
        </p:nvSpPr>
        <p:spPr bwMode="auto">
          <a:xfrm>
            <a:off x="1981200" y="3429000"/>
            <a:ext cx="1371600" cy="609600"/>
          </a:xfrm>
          <a:prstGeom prst="wedgeRectCallout">
            <a:avLst>
              <a:gd name="adj1" fmla="val -68750"/>
              <a:gd name="adj2" fmla="val -601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/>
            <a:r>
              <a:rPr lang="en-US" altLang="es-MX" sz="1800"/>
              <a:t>1954-62: </a:t>
            </a:r>
            <a:br>
              <a:rPr lang="en-US" altLang="es-MX" sz="1800"/>
            </a:br>
            <a:r>
              <a:rPr lang="en-US" altLang="es-MX" sz="1800"/>
              <a:t>gu. Argelia</a:t>
            </a:r>
          </a:p>
        </p:txBody>
      </p:sp>
      <p:sp>
        <p:nvSpPr>
          <p:cNvPr id="178189" name="Text Box 13"/>
          <p:cNvSpPr txBox="1">
            <a:spLocks noChangeArrowheads="1"/>
          </p:cNvSpPr>
          <p:nvPr/>
        </p:nvSpPr>
        <p:spPr bwMode="auto">
          <a:xfrm>
            <a:off x="2209800" y="5791200"/>
            <a:ext cx="4924425" cy="822325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/>
              <a:t>1950s y 60s: Las colonias se independizan de sus metrópolis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8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8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8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8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8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4" grpId="0" animBg="1" autoUpdateAnimBg="0"/>
      <p:bldP spid="178185" grpId="0" animBg="1" autoUpdateAnimBg="0"/>
      <p:bldP spid="178186" grpId="0" animBg="1" autoUpdateAnimBg="0"/>
      <p:bldP spid="178187" grpId="0" animBg="1" autoUpdateAnimBg="0"/>
      <p:bldP spid="178188" grpId="0" animBg="1" autoUpdateAnimBg="0"/>
      <p:bldP spid="178189" grpId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2584450" y="304800"/>
            <a:ext cx="39687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dirty="0">
                <a:solidFill>
                  <a:schemeClr val="tx2"/>
                </a:solidFill>
                <a:latin typeface="Garamond" pitchFamily="18" charset="0"/>
              </a:rPr>
              <a:t>Una nación latina</a:t>
            </a:r>
            <a:endParaRPr lang="es-ES" altLang="es-MX" sz="3200" dirty="0">
              <a:solidFill>
                <a:schemeClr val="tx2"/>
              </a:solidFill>
              <a:latin typeface="Garamond" pitchFamily="18" charset="0"/>
            </a:endParaRPr>
          </a:p>
        </p:txBody>
      </p:sp>
      <p:pic>
        <p:nvPicPr>
          <p:cNvPr id="55299" name="Picture 5" descr="C:\Documents and Settings\emagar\Mis documentos\Mis imágenes\imperio roma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1775"/>
            <a:ext cx="7848600" cy="63976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752600" y="381000"/>
            <a:ext cx="563880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800">
                <a:latin typeface="Calibri" pitchFamily="34" charset="0"/>
              </a:rPr>
              <a:t>Instituciones del Reino de Francia</a:t>
            </a:r>
          </a:p>
        </p:txBody>
      </p:sp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838200" y="11430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>
                <a:latin typeface="Calibri" pitchFamily="34" charset="0"/>
              </a:rPr>
              <a:t>Corona co-gobernaba con los </a:t>
            </a:r>
            <a:r>
              <a:rPr lang="en-US" altLang="es-MX" sz="2800" b="1">
                <a:latin typeface="Calibri" pitchFamily="34" charset="0"/>
              </a:rPr>
              <a:t>Estados Generales</a:t>
            </a:r>
            <a:endParaRPr lang="en-US" altLang="es-MX" sz="2800">
              <a:latin typeface="Calibri" pitchFamily="34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838200" y="1752600"/>
            <a:ext cx="7620000" cy="3124200"/>
            <a:chOff x="528" y="1392"/>
            <a:chExt cx="4800" cy="1968"/>
          </a:xfrm>
        </p:grpSpPr>
        <p:sp>
          <p:nvSpPr>
            <p:cNvPr id="6153" name="Text Box 5"/>
            <p:cNvSpPr txBox="1">
              <a:spLocks noChangeArrowheads="1"/>
            </p:cNvSpPr>
            <p:nvPr/>
          </p:nvSpPr>
          <p:spPr bwMode="auto">
            <a:xfrm>
              <a:off x="528" y="1392"/>
              <a:ext cx="4800" cy="614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2800">
                  <a:latin typeface="Calibri" pitchFamily="34" charset="0"/>
                </a:rPr>
                <a:t>Primer estado: </a:t>
              </a:r>
              <a:r>
                <a:rPr lang="en-US" altLang="es-MX" sz="2800" b="1">
                  <a:latin typeface="Calibri" pitchFamily="34" charset="0"/>
                </a:rPr>
                <a:t>clero. </a:t>
              </a:r>
              <a:r>
                <a:rPr lang="en-US" altLang="es-MX" sz="2800">
                  <a:latin typeface="Calibri" pitchFamily="34" charset="0"/>
                </a:rPr>
                <a:t>Rey elegía representantes del alto clero y parroquias.</a:t>
              </a:r>
            </a:p>
          </p:txBody>
        </p:sp>
        <p:sp>
          <p:nvSpPr>
            <p:cNvPr id="6154" name="Text Box 6"/>
            <p:cNvSpPr txBox="1">
              <a:spLocks noChangeArrowheads="1"/>
            </p:cNvSpPr>
            <p:nvPr/>
          </p:nvSpPr>
          <p:spPr bwMode="auto">
            <a:xfrm>
              <a:off x="528" y="2064"/>
              <a:ext cx="4800" cy="61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2800">
                  <a:latin typeface="Calibri" pitchFamily="34" charset="0"/>
                </a:rPr>
                <a:t>Segundo estado: </a:t>
              </a:r>
              <a:r>
                <a:rPr lang="en-US" altLang="es-MX" sz="2800" b="1">
                  <a:latin typeface="Calibri" pitchFamily="34" charset="0"/>
                </a:rPr>
                <a:t>nobleza. </a:t>
              </a:r>
              <a:r>
                <a:rPr lang="en-US" altLang="es-MX" sz="2800">
                  <a:latin typeface="Calibri" pitchFamily="34" charset="0"/>
                </a:rPr>
                <a:t>Rey convocaba entre las familias de sangre azul</a:t>
              </a:r>
            </a:p>
          </p:txBody>
        </p:sp>
        <p:sp>
          <p:nvSpPr>
            <p:cNvPr id="6155" name="Text Box 7"/>
            <p:cNvSpPr txBox="1">
              <a:spLocks noChangeArrowheads="1"/>
            </p:cNvSpPr>
            <p:nvPr/>
          </p:nvSpPr>
          <p:spPr bwMode="auto">
            <a:xfrm>
              <a:off x="528" y="2746"/>
              <a:ext cx="4800" cy="614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s-MX" sz="2800">
                  <a:latin typeface="Calibri" pitchFamily="34" charset="0"/>
                </a:rPr>
                <a:t>Tercer estado: </a:t>
              </a:r>
              <a:r>
                <a:rPr lang="en-US" altLang="es-MX" sz="2800" b="1">
                  <a:latin typeface="Calibri" pitchFamily="34" charset="0"/>
                </a:rPr>
                <a:t>los burgueses</a:t>
              </a:r>
              <a:r>
                <a:rPr lang="en-US" altLang="es-MX" sz="2800">
                  <a:latin typeface="Calibri" pitchFamily="34" charset="0"/>
                </a:rPr>
                <a:t>. “Bonnes villes” elegían a sus representates (campesinado fuera)</a:t>
              </a:r>
            </a:p>
          </p:txBody>
        </p:sp>
      </p:grpSp>
      <p:sp>
        <p:nvSpPr>
          <p:cNvPr id="343048" name="Text Box 8"/>
          <p:cNvSpPr txBox="1">
            <a:spLocks noChangeArrowheads="1"/>
          </p:cNvSpPr>
          <p:nvPr/>
        </p:nvSpPr>
        <p:spPr bwMode="auto">
          <a:xfrm>
            <a:off x="838200" y="5308146"/>
            <a:ext cx="7620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 i="1" dirty="0">
                <a:latin typeface="Calibri"/>
                <a:cs typeface="Calibri"/>
              </a:rPr>
              <a:t>Apportionment</a:t>
            </a:r>
            <a:r>
              <a:rPr lang="en-US" altLang="es-MX" sz="2800" dirty="0">
                <a:latin typeface="Calibri"/>
                <a:cs typeface="Calibri"/>
              </a:rPr>
              <a:t> </a:t>
            </a:r>
            <a:r>
              <a:rPr lang="en-US" altLang="es-MX" sz="2800" dirty="0" err="1">
                <a:latin typeface="Calibri"/>
                <a:cs typeface="Calibri"/>
              </a:rPr>
              <a:t>por</a:t>
            </a:r>
            <a:r>
              <a:rPr lang="en-US" altLang="es-MX" sz="2800" dirty="0">
                <a:latin typeface="Calibri"/>
                <a:cs typeface="Calibri"/>
              </a:rPr>
              <a:t> tercios, </a:t>
            </a:r>
            <a:r>
              <a:rPr lang="en-US" altLang="es-MX" sz="2800" dirty="0" err="1">
                <a:latin typeface="Calibri"/>
                <a:cs typeface="Calibri"/>
              </a:rPr>
              <a:t>voto</a:t>
            </a:r>
            <a:r>
              <a:rPr lang="en-US" altLang="es-MX" sz="2800" dirty="0">
                <a:latin typeface="Calibri"/>
                <a:cs typeface="Calibri"/>
              </a:rPr>
              <a:t> </a:t>
            </a:r>
            <a:r>
              <a:rPr lang="en-US" altLang="es-MX" sz="2800" dirty="0" err="1">
                <a:latin typeface="Calibri"/>
                <a:cs typeface="Calibri"/>
              </a:rPr>
              <a:t>secuencial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57200" y="927554"/>
            <a:ext cx="8142515" cy="4132942"/>
            <a:chOff x="288" y="544"/>
            <a:chExt cx="5184" cy="2928"/>
          </a:xfrm>
        </p:grpSpPr>
        <p:sp>
          <p:nvSpPr>
            <p:cNvPr id="6151" name="Rectangle 12"/>
            <p:cNvSpPr>
              <a:spLocks noChangeArrowheads="1"/>
            </p:cNvSpPr>
            <p:nvPr/>
          </p:nvSpPr>
          <p:spPr bwMode="auto">
            <a:xfrm>
              <a:off x="288" y="544"/>
              <a:ext cx="5184" cy="292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6152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586"/>
              <a:ext cx="4224" cy="2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8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>
            <a:extLst>
              <a:ext uri="{FF2B5EF4-FFF2-40B4-BE49-F238E27FC236}">
                <a16:creationId xmlns:a16="http://schemas.microsoft.com/office/drawing/2014/main" id="{CBFF4F04-E7BA-5229-2BA7-F1C760145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418318"/>
            <a:ext cx="7620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 dirty="0">
                <a:latin typeface="Calibri"/>
                <a:cs typeface="Calibri"/>
              </a:rPr>
              <a:t>¿Por </a:t>
            </a:r>
            <a:r>
              <a:rPr lang="en-US" altLang="es-MX" sz="2800" dirty="0" err="1">
                <a:latin typeface="Calibri"/>
                <a:cs typeface="Calibri"/>
              </a:rPr>
              <a:t>qué</a:t>
            </a:r>
            <a:r>
              <a:rPr lang="en-US" altLang="es-MX" sz="2800" dirty="0">
                <a:latin typeface="Calibri"/>
                <a:cs typeface="Calibri"/>
              </a:rPr>
              <a:t> </a:t>
            </a:r>
            <a:r>
              <a:rPr lang="en-US" altLang="es-MX" sz="2800" dirty="0" err="1">
                <a:latin typeface="Calibri"/>
                <a:cs typeface="Calibri"/>
              </a:rPr>
              <a:t>surgieron</a:t>
            </a:r>
            <a:r>
              <a:rPr lang="en-US" altLang="es-MX" sz="2800" dirty="0">
                <a:latin typeface="Calibri"/>
                <a:cs typeface="Calibri"/>
              </a:rPr>
              <a:t> </a:t>
            </a:r>
            <a:r>
              <a:rPr lang="en-US" altLang="es-MX" sz="2800" dirty="0" err="1">
                <a:latin typeface="Calibri"/>
                <a:cs typeface="Calibri"/>
              </a:rPr>
              <a:t>Estados-Nación</a:t>
            </a:r>
            <a:r>
              <a:rPr lang="en-US" altLang="es-MX" sz="2800" dirty="0">
                <a:latin typeface="Calibri"/>
                <a:cs typeface="Calibri"/>
              </a:rPr>
              <a:t> </a:t>
            </a:r>
            <a:r>
              <a:rPr lang="en-US" altLang="es-MX" sz="2800" dirty="0" err="1">
                <a:latin typeface="Calibri"/>
                <a:cs typeface="Calibri"/>
              </a:rPr>
              <a:t>constitucionalistas</a:t>
            </a:r>
            <a:r>
              <a:rPr lang="en-US" altLang="es-MX" sz="2800" dirty="0">
                <a:latin typeface="Calibri"/>
                <a:cs typeface="Calibri"/>
              </a:rPr>
              <a:t> (GB, Polonia, </a:t>
            </a:r>
            <a:r>
              <a:rPr lang="en-US" altLang="es-MX" sz="2800" dirty="0" err="1">
                <a:latin typeface="Calibri"/>
                <a:cs typeface="Calibri"/>
              </a:rPr>
              <a:t>Hungría</a:t>
            </a:r>
            <a:r>
              <a:rPr lang="en-US" altLang="es-MX" sz="2800" dirty="0">
                <a:latin typeface="Calibri"/>
                <a:cs typeface="Calibri"/>
              </a:rPr>
              <a:t>) y </a:t>
            </a:r>
            <a:r>
              <a:rPr lang="en-US" altLang="es-MX" sz="2800" dirty="0" err="1">
                <a:latin typeface="Calibri"/>
                <a:cs typeface="Calibri"/>
              </a:rPr>
              <a:t>otros</a:t>
            </a:r>
            <a:r>
              <a:rPr lang="en-US" altLang="es-MX" sz="2800" dirty="0">
                <a:latin typeface="Calibri"/>
                <a:cs typeface="Calibri"/>
              </a:rPr>
              <a:t> </a:t>
            </a:r>
            <a:r>
              <a:rPr lang="en-US" altLang="es-MX" sz="2800" dirty="0" err="1">
                <a:latin typeface="Calibri"/>
                <a:cs typeface="Calibri"/>
              </a:rPr>
              <a:t>absolutistas</a:t>
            </a:r>
            <a:r>
              <a:rPr lang="en-US" altLang="es-MX" sz="2800" dirty="0">
                <a:latin typeface="Calibri"/>
                <a:cs typeface="Calibri"/>
              </a:rPr>
              <a:t> (Francia, España, </a:t>
            </a:r>
            <a:r>
              <a:rPr lang="en-US" altLang="es-MX" sz="2800" dirty="0" err="1">
                <a:latin typeface="Calibri"/>
                <a:cs typeface="Calibri"/>
              </a:rPr>
              <a:t>Nápoles</a:t>
            </a:r>
            <a:r>
              <a:rPr lang="en-US" altLang="es-MX" sz="2800" dirty="0">
                <a:latin typeface="Calibri"/>
                <a:cs typeface="Calibri"/>
              </a:rPr>
              <a:t>, </a:t>
            </a:r>
            <a:r>
              <a:rPr lang="en-US" altLang="es-MX" sz="2800" dirty="0" err="1">
                <a:latin typeface="Calibri"/>
                <a:cs typeface="Calibri"/>
              </a:rPr>
              <a:t>Estados</a:t>
            </a:r>
            <a:r>
              <a:rPr lang="en-US" altLang="es-MX" sz="2800" dirty="0">
                <a:latin typeface="Calibri"/>
                <a:cs typeface="Calibri"/>
              </a:rPr>
              <a:t> </a:t>
            </a:r>
            <a:r>
              <a:rPr lang="en-US" altLang="es-MX" sz="2800" dirty="0" err="1">
                <a:latin typeface="Calibri"/>
                <a:cs typeface="Calibri"/>
              </a:rPr>
              <a:t>alemanes</a:t>
            </a:r>
            <a:r>
              <a:rPr lang="en-US" altLang="es-MX" sz="2800" dirty="0">
                <a:latin typeface="Calibri"/>
                <a:cs typeface="Calibri"/>
              </a:rPr>
              <a:t>)?</a:t>
            </a:r>
            <a:endParaRPr lang="es-ES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D6189CD5-0B27-AF81-470B-EF5463BEB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81000"/>
            <a:ext cx="563880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s-MX" sz="2800" dirty="0" err="1">
                <a:latin typeface="Calibri"/>
                <a:cs typeface="Calibri"/>
              </a:rPr>
              <a:t>Otra</a:t>
            </a:r>
            <a:r>
              <a:rPr lang="en-US" altLang="es-MX" sz="2800" dirty="0">
                <a:latin typeface="Calibri"/>
                <a:cs typeface="Calibri"/>
              </a:rPr>
              <a:t> </a:t>
            </a:r>
            <a:r>
              <a:rPr lang="en-US" altLang="es-MX" sz="2800" dirty="0" err="1">
                <a:latin typeface="Calibri"/>
                <a:cs typeface="Calibri"/>
              </a:rPr>
              <a:t>explicación</a:t>
            </a:r>
            <a:r>
              <a:rPr lang="en-US" altLang="es-MX" sz="2800" dirty="0">
                <a:latin typeface="Calibri"/>
                <a:cs typeface="Calibri"/>
              </a:rPr>
              <a:t> del </a:t>
            </a:r>
            <a:r>
              <a:rPr lang="en-US" altLang="es-MX" sz="2800" dirty="0" err="1">
                <a:latin typeface="Calibri"/>
                <a:cs typeface="Calibri"/>
              </a:rPr>
              <a:t>régimen</a:t>
            </a:r>
            <a:endParaRPr lang="en-US" altLang="es-MX" sz="2800" dirty="0" err="1">
              <a:latin typeface="Calibri" pitchFamily="34" charset="0"/>
              <a:cs typeface="Calibri"/>
            </a:endParaRP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F2A5A4EA-BEDC-F4D9-05B2-C702F03A6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429" y="3573690"/>
            <a:ext cx="7620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 dirty="0">
                <a:latin typeface="Calibri"/>
                <a:cs typeface="Calibri"/>
              </a:rPr>
              <a:t>Ertman: </a:t>
            </a:r>
            <a:r>
              <a:rPr lang="en-US" altLang="es-MX" sz="2800" dirty="0" err="1">
                <a:latin typeface="Calibri"/>
                <a:cs typeface="Calibri"/>
              </a:rPr>
              <a:t>Repres</a:t>
            </a:r>
            <a:r>
              <a:rPr lang="en-US" altLang="es-MX" sz="2800" dirty="0">
                <a:latin typeface="Calibri"/>
                <a:cs typeface="Calibri"/>
              </a:rPr>
              <a:t>. </a:t>
            </a:r>
            <a:r>
              <a:rPr lang="en-US" altLang="es-MX" sz="2800" dirty="0" err="1">
                <a:latin typeface="Calibri"/>
                <a:cs typeface="Calibri"/>
              </a:rPr>
              <a:t>estamental</a:t>
            </a:r>
            <a:r>
              <a:rPr lang="en-US" altLang="es-MX" sz="2800" dirty="0">
                <a:latin typeface="Calibri"/>
                <a:cs typeface="Calibri"/>
              </a:rPr>
              <a:t> vs. territorial</a:t>
            </a: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F20AE7D0-69D5-4FFB-3D93-108502A37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943" y="4771119"/>
            <a:ext cx="7620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MX" sz="2800" dirty="0">
                <a:latin typeface="Calibri"/>
                <a:cs typeface="Calibri"/>
              </a:rPr>
              <a:t>Sin la territorial, </a:t>
            </a:r>
            <a:r>
              <a:rPr lang="en-US" altLang="es-MX" sz="2800" dirty="0" err="1">
                <a:latin typeface="Calibri"/>
                <a:cs typeface="Calibri"/>
              </a:rPr>
              <a:t>nadie</a:t>
            </a:r>
            <a:r>
              <a:rPr lang="en-US" altLang="es-MX" sz="2800" dirty="0">
                <a:latin typeface="Calibri"/>
                <a:cs typeface="Calibri"/>
              </a:rPr>
              <a:t> </a:t>
            </a:r>
            <a:r>
              <a:rPr lang="en-US" altLang="es-MX" sz="2800" dirty="0" err="1">
                <a:latin typeface="Calibri"/>
                <a:cs typeface="Calibri"/>
              </a:rPr>
              <a:t>representó</a:t>
            </a:r>
            <a:r>
              <a:rPr lang="en-US" altLang="es-MX" sz="2800" dirty="0">
                <a:latin typeface="Calibri"/>
                <a:cs typeface="Calibri"/>
              </a:rPr>
              <a:t>/</a:t>
            </a:r>
            <a:r>
              <a:rPr lang="en-US" altLang="es-MX" sz="2800" dirty="0" err="1">
                <a:latin typeface="Calibri"/>
                <a:cs typeface="Calibri"/>
              </a:rPr>
              <a:t>defendió</a:t>
            </a:r>
            <a:r>
              <a:rPr lang="en-US" altLang="es-MX" sz="2800" dirty="0">
                <a:latin typeface="Calibri"/>
                <a:cs typeface="Calibri"/>
              </a:rPr>
              <a:t> </a:t>
            </a:r>
            <a:r>
              <a:rPr lang="en-US" altLang="es-MX" sz="2800" dirty="0" err="1">
                <a:latin typeface="Calibri"/>
                <a:cs typeface="Calibri"/>
              </a:rPr>
              <a:t>los</a:t>
            </a:r>
            <a:r>
              <a:rPr lang="en-US" altLang="es-MX" sz="2800" dirty="0">
                <a:latin typeface="Calibri"/>
                <a:cs typeface="Calibri"/>
              </a:rPr>
              <a:t> </a:t>
            </a:r>
            <a:r>
              <a:rPr lang="en-US" altLang="es-MX" sz="2800" dirty="0" err="1">
                <a:latin typeface="Calibri"/>
                <a:cs typeface="Calibri"/>
              </a:rPr>
              <a:t>intereses</a:t>
            </a:r>
            <a:r>
              <a:rPr lang="en-US" altLang="es-MX" sz="2800" dirty="0">
                <a:latin typeface="Calibri"/>
                <a:cs typeface="Calibri"/>
              </a:rPr>
              <a:t> de </a:t>
            </a:r>
            <a:r>
              <a:rPr lang="en-US" altLang="es-MX" sz="2800" dirty="0" err="1">
                <a:latin typeface="Calibri"/>
                <a:cs typeface="Calibri"/>
              </a:rPr>
              <a:t>los</a:t>
            </a:r>
            <a:r>
              <a:rPr lang="en-US" altLang="es-MX" sz="2800" dirty="0">
                <a:latin typeface="Calibri"/>
                <a:cs typeface="Calibri"/>
              </a:rPr>
              <a:t> </a:t>
            </a:r>
            <a:r>
              <a:rPr lang="en-US" altLang="es-MX" sz="2800" dirty="0" err="1">
                <a:latin typeface="Calibri"/>
                <a:cs typeface="Calibri"/>
              </a:rPr>
              <a:t>gobiernos</a:t>
            </a:r>
            <a:r>
              <a:rPr lang="en-US" altLang="es-MX" sz="2800" dirty="0">
                <a:latin typeface="Calibri"/>
                <a:cs typeface="Calibri"/>
              </a:rPr>
              <a:t> locales, </a:t>
            </a:r>
            <a:r>
              <a:rPr lang="en-US" altLang="es-MX" sz="2800" dirty="0" err="1">
                <a:latin typeface="Calibri"/>
                <a:cs typeface="Calibri"/>
              </a:rPr>
              <a:t>incapaz</a:t>
            </a:r>
            <a:r>
              <a:rPr lang="en-US" altLang="es-MX" sz="2800" dirty="0">
                <a:latin typeface="Calibri"/>
                <a:cs typeface="Calibri"/>
              </a:rPr>
              <a:t> de </a:t>
            </a:r>
            <a:r>
              <a:rPr lang="en-US" altLang="es-MX" sz="2800" dirty="0" err="1">
                <a:latin typeface="Calibri"/>
                <a:cs typeface="Calibri"/>
              </a:rPr>
              <a:t>contener</a:t>
            </a:r>
            <a:r>
              <a:rPr lang="en-US" altLang="es-MX" sz="2800" dirty="0">
                <a:latin typeface="Calibri"/>
                <a:cs typeface="Calibri"/>
              </a:rPr>
              <a:t> </a:t>
            </a:r>
            <a:r>
              <a:rPr lang="en-US" altLang="es-MX" sz="2800" dirty="0" err="1">
                <a:latin typeface="Calibri"/>
                <a:cs typeface="Calibri"/>
              </a:rPr>
              <a:t>avance</a:t>
            </a:r>
            <a:r>
              <a:rPr lang="en-US" altLang="es-MX" sz="2800" dirty="0">
                <a:latin typeface="Calibri"/>
                <a:cs typeface="Calibri"/>
              </a:rPr>
              <a:t> de la “corona imperial”</a:t>
            </a:r>
          </a:p>
        </p:txBody>
      </p:sp>
    </p:spTree>
    <p:extLst>
      <p:ext uri="{BB962C8B-B14F-4D97-AF65-F5344CB8AC3E}">
        <p14:creationId xmlns:p14="http://schemas.microsoft.com/office/powerpoint/2010/main" val="341984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7" grpId="0" autoUpdateAnimBg="0"/>
      <p:bldP spid="9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2355850" y="304800"/>
            <a:ext cx="4425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Hacia el absolutismo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401638" y="1187450"/>
            <a:ext cx="85137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Pacto defensivo contra GB requería de $$$;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recaudar era una facultad de los señoríos locales  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401638" y="2330450"/>
            <a:ext cx="87423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dirty="0">
                <a:latin typeface="Calibri" pitchFamily="34" charset="0"/>
              </a:rPr>
              <a:t> Centralizar recaudación aumentaría la eficiencia del 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latin typeface="Calibri" pitchFamily="34" charset="0"/>
              </a:rPr>
              <a:t>   sistema...  pero atentaría contra el equilibrio feudal </a:t>
            </a:r>
            <a:endParaRPr lang="es-ES" altLang="es-MX" sz="2800" dirty="0">
              <a:latin typeface="Calibri" pitchFamily="34" charset="0"/>
            </a:endParaRP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401638" y="3429000"/>
            <a:ext cx="874236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 dirty="0">
                <a:latin typeface="Calibri" pitchFamily="34" charset="0"/>
              </a:rPr>
              <a:t> Louis XI (1461-83) contravino </a:t>
            </a:r>
            <a:r>
              <a:rPr lang="es-MX" altLang="es-MX" sz="2800" i="1" dirty="0" err="1">
                <a:latin typeface="Calibri" pitchFamily="34" charset="0"/>
              </a:rPr>
              <a:t>Etats</a:t>
            </a:r>
            <a:r>
              <a:rPr lang="es-MX" altLang="es-MX" sz="2800" i="1" dirty="0">
                <a:latin typeface="Calibri" pitchFamily="34" charset="0"/>
              </a:rPr>
              <a:t> </a:t>
            </a:r>
            <a:r>
              <a:rPr lang="es-MX" altLang="es-MX" sz="2800" i="1" dirty="0" err="1">
                <a:latin typeface="Calibri" pitchFamily="34" charset="0"/>
              </a:rPr>
              <a:t>Généraux</a:t>
            </a:r>
            <a:r>
              <a:rPr lang="es-MX" altLang="es-MX" sz="2800" dirty="0">
                <a:latin typeface="Calibri" pitchFamily="34" charset="0"/>
              </a:rPr>
              <a:t> e 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latin typeface="Calibri" pitchFamily="34" charset="0"/>
              </a:rPr>
              <a:t>  inició organización de una burocracia </a:t>
            </a:r>
            <a:br>
              <a:rPr lang="es-MX" altLang="es-MX" sz="2800" dirty="0">
                <a:latin typeface="Calibri" pitchFamily="34" charset="0"/>
              </a:rPr>
            </a:br>
            <a:r>
              <a:rPr lang="es-MX" altLang="es-MX" sz="2800" dirty="0">
                <a:latin typeface="Calibri" pitchFamily="34" charset="0"/>
              </a:rPr>
              <a:t>  real capaz de recaudar directamente </a:t>
            </a:r>
            <a:endParaRPr lang="es-ES" altLang="es-MX" sz="2800" dirty="0">
              <a:latin typeface="Calibri" pitchFamily="34" charset="0"/>
            </a:endParaRPr>
          </a:p>
        </p:txBody>
      </p:sp>
      <p:sp>
        <p:nvSpPr>
          <p:cNvPr id="135174" name="Text Box 6"/>
          <p:cNvSpPr txBox="1">
            <a:spLocks noChangeArrowheads="1"/>
          </p:cNvSpPr>
          <p:nvPr/>
        </p:nvSpPr>
        <p:spPr bwMode="auto">
          <a:xfrm>
            <a:off x="401638" y="5029200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Richelieu (1624-42) consolidó aparato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administrativo. </a:t>
            </a:r>
            <a:r>
              <a:rPr lang="es-MX" altLang="es-MX" sz="2800" i="1">
                <a:latin typeface="Calibri" pitchFamily="34" charset="0"/>
              </a:rPr>
              <a:t>La Fronde</a:t>
            </a:r>
            <a:r>
              <a:rPr lang="es-MX" altLang="es-MX" sz="2800">
                <a:latin typeface="Calibri" pitchFamily="34" charset="0"/>
              </a:rPr>
              <a:t>, 1648-50...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Carlos I de Inglaterra ejecutado en 49</a:t>
            </a:r>
            <a:endParaRPr lang="es-ES" altLang="es-MX" sz="2800">
              <a:latin typeface="Calibri" pitchFamily="34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829425" y="4114800"/>
            <a:ext cx="1981200" cy="2438400"/>
            <a:chOff x="4224" y="2592"/>
            <a:chExt cx="1248" cy="1536"/>
          </a:xfrm>
        </p:grpSpPr>
        <p:sp>
          <p:nvSpPr>
            <p:cNvPr id="7176" name="Rectangle 8"/>
            <p:cNvSpPr>
              <a:spLocks noChangeArrowheads="1"/>
            </p:cNvSpPr>
            <p:nvPr/>
          </p:nvSpPr>
          <p:spPr bwMode="auto">
            <a:xfrm>
              <a:off x="4224" y="2592"/>
              <a:ext cx="1248" cy="1536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7177" name="Picture 7" descr="C:\Documents and Settings\emagar\Mis documentos\Mis imágenes\richelieu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0" y="2662"/>
              <a:ext cx="1134" cy="1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2" grpId="0" autoUpdateAnimBg="0"/>
      <p:bldP spid="135173" grpId="0" autoUpdateAnimBg="0"/>
      <p:bldP spid="135174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026"/>
          <p:cNvSpPr txBox="1">
            <a:spLocks noChangeArrowheads="1"/>
          </p:cNvSpPr>
          <p:nvPr/>
        </p:nvSpPr>
        <p:spPr bwMode="auto">
          <a:xfrm>
            <a:off x="3117850" y="304800"/>
            <a:ext cx="290195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>
                <a:solidFill>
                  <a:schemeClr val="tx2"/>
                </a:solidFill>
                <a:latin typeface="Calibri" pitchFamily="34" charset="0"/>
              </a:rPr>
              <a:t>El Rey Sol</a:t>
            </a:r>
            <a:endParaRPr lang="es-ES" altLang="es-MX" sz="3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37220" name="Text Box 1028"/>
          <p:cNvSpPr txBox="1">
            <a:spLocks noChangeArrowheads="1"/>
          </p:cNvSpPr>
          <p:nvPr/>
        </p:nvSpPr>
        <p:spPr bwMode="auto">
          <a:xfrm>
            <a:off x="401638" y="1187450"/>
            <a:ext cx="48561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Puso en marcha el aparato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administrativo que heredó</a:t>
            </a:r>
            <a:endParaRPr lang="es-ES" altLang="es-MX" sz="2800">
              <a:latin typeface="Calibri" pitchFamily="34" charset="0"/>
            </a:endParaRPr>
          </a:p>
        </p:txBody>
      </p:sp>
      <p:grpSp>
        <p:nvGrpSpPr>
          <p:cNvPr id="2" name="Group 1031"/>
          <p:cNvGrpSpPr>
            <a:grpSpLocks/>
          </p:cNvGrpSpPr>
          <p:nvPr/>
        </p:nvGrpSpPr>
        <p:grpSpPr bwMode="auto">
          <a:xfrm>
            <a:off x="5334000" y="1219200"/>
            <a:ext cx="3429000" cy="4876800"/>
            <a:chOff x="3264" y="912"/>
            <a:chExt cx="2160" cy="3072"/>
          </a:xfrm>
        </p:grpSpPr>
        <p:sp>
          <p:nvSpPr>
            <p:cNvPr id="8202" name="Rectangle 1030"/>
            <p:cNvSpPr>
              <a:spLocks noChangeArrowheads="1"/>
            </p:cNvSpPr>
            <p:nvPr/>
          </p:nvSpPr>
          <p:spPr bwMode="auto">
            <a:xfrm>
              <a:off x="3264" y="912"/>
              <a:ext cx="2112" cy="3072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/>
              <a:endParaRPr lang="es-MX" altLang="es-MX">
                <a:latin typeface="Calibri" pitchFamily="34" charset="0"/>
              </a:endParaRPr>
            </a:p>
          </p:txBody>
        </p:sp>
        <p:pic>
          <p:nvPicPr>
            <p:cNvPr id="8203" name="Picture 1027" descr="C:\My Download Files\01\Louis1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" y="1026"/>
              <a:ext cx="1862" cy="2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04" name="Text Box 1029"/>
            <p:cNvSpPr txBox="1">
              <a:spLocks noChangeArrowheads="1"/>
            </p:cNvSpPr>
            <p:nvPr/>
          </p:nvSpPr>
          <p:spPr bwMode="auto">
            <a:xfrm>
              <a:off x="3264" y="3696"/>
              <a:ext cx="2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MX" altLang="es-MX" sz="2000">
                  <a:solidFill>
                    <a:srgbClr val="FFCC66"/>
                  </a:solidFill>
                  <a:latin typeface="Calibri" pitchFamily="34" charset="0"/>
                </a:rPr>
                <a:t>Louis XIV (rey de 1661-1715)</a:t>
              </a:r>
              <a:endParaRPr lang="es-ES" altLang="es-MX" sz="2000">
                <a:solidFill>
                  <a:srgbClr val="FFCC66"/>
                </a:solidFill>
                <a:latin typeface="Calibri" pitchFamily="34" charset="0"/>
              </a:endParaRPr>
            </a:p>
          </p:txBody>
        </p:sp>
      </p:grpSp>
      <p:sp>
        <p:nvSpPr>
          <p:cNvPr id="137225" name="Text Box 1033"/>
          <p:cNvSpPr txBox="1">
            <a:spLocks noChangeArrowheads="1"/>
          </p:cNvSpPr>
          <p:nvPr/>
        </p:nvSpPr>
        <p:spPr bwMode="auto">
          <a:xfrm>
            <a:off x="401638" y="2560018"/>
            <a:ext cx="4856162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Guerra continua, impuso 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Francia como la gran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 potencia europea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37226" name="Text Box 1034"/>
          <p:cNvSpPr txBox="1">
            <a:spLocks noChangeArrowheads="1"/>
          </p:cNvSpPr>
          <p:nvPr/>
        </p:nvSpPr>
        <p:spPr bwMode="auto">
          <a:xfrm>
            <a:off x="401638" y="4570413"/>
            <a:ext cx="4856162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MX" altLang="es-MX" sz="2800">
                <a:latin typeface="Calibri" pitchFamily="34" charset="0"/>
              </a:rPr>
              <a:t> Esplendor de la cultura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francesa, modelo en demás </a:t>
            </a:r>
            <a:br>
              <a:rPr lang="es-MX" altLang="es-MX" sz="2800">
                <a:latin typeface="Calibri" pitchFamily="34" charset="0"/>
              </a:rPr>
            </a:br>
            <a:r>
              <a:rPr lang="es-MX" altLang="es-MX" sz="2800">
                <a:latin typeface="Calibri" pitchFamily="34" charset="0"/>
              </a:rPr>
              <a:t>  cortes (p.ej. Prusia)</a:t>
            </a:r>
            <a:endParaRPr lang="es-ES" altLang="es-MX" sz="2800">
              <a:latin typeface="Calibri" pitchFamily="34" charset="0"/>
            </a:endParaRPr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24887F75-33A3-4608-B3FC-7DD27E66C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6468" y="4117707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s-MX" sz="1800" dirty="0" err="1">
                <a:latin typeface="Calibri"/>
                <a:cs typeface="Calibri"/>
              </a:rPr>
              <a:t>expansión</a:t>
            </a:r>
            <a:r>
              <a:rPr lang="en-US" altLang="es-MX" sz="1800" dirty="0">
                <a:latin typeface="Calibri"/>
                <a:cs typeface="Calibri"/>
              </a:rPr>
              <a:t>...</a:t>
            </a:r>
            <a:endParaRPr lang="en-US" altLang="es-MX" dirty="0">
              <a:latin typeface="Calibri"/>
              <a:cs typeface="Calibri"/>
            </a:endParaRPr>
          </a:p>
        </p:txBody>
      </p:sp>
      <p:sp>
        <p:nvSpPr>
          <p:cNvPr id="14" name="AutoShape 15">
            <a:hlinkClick r:id="rId3" highlightClick="1"/>
            <a:extLst>
              <a:ext uri="{FF2B5EF4-FFF2-40B4-BE49-F238E27FC236}">
                <a16:creationId xmlns:a16="http://schemas.microsoft.com/office/drawing/2014/main" id="{2C8C4444-1165-42DD-BAEE-EBF6EE083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293" y="3649394"/>
            <a:ext cx="457200" cy="407987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0" grpId="0" autoUpdateAnimBg="0"/>
      <p:bldP spid="137225" grpId="0" autoUpdateAnimBg="0"/>
      <p:bldP spid="137226" grpId="0" autoUpdateAnimBg="0"/>
      <p:bldP spid="13" grpId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iseño predeterminado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Diseño predeterminado">
    <a:majorFont>
      <a:latin typeface="Times New Roman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6516</TotalTime>
  <Words>1742</Words>
  <Application>Microsoft Office PowerPoint</Application>
  <PresentationFormat>Presentación en pantalla (4:3)</PresentationFormat>
  <Paragraphs>293</Paragraphs>
  <Slides>54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55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I.T.A.M.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emagar</dc:creator>
  <cp:lastModifiedBy>ERIC MAGAR MEURS</cp:lastModifiedBy>
  <cp:revision>936</cp:revision>
  <cp:lastPrinted>2002-09-26T15:59:05Z</cp:lastPrinted>
  <dcterms:created xsi:type="dcterms:W3CDTF">2002-09-05T11:41:11Z</dcterms:created>
  <dcterms:modified xsi:type="dcterms:W3CDTF">2022-10-24T16:27:49Z</dcterms:modified>
</cp:coreProperties>
</file>